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9"/>
  </p:notesMasterIdLst>
  <p:handoutMasterIdLst>
    <p:handoutMasterId r:id="rId80"/>
  </p:handoutMasterIdLst>
  <p:sldIdLst>
    <p:sldId id="256" r:id="rId2"/>
    <p:sldId id="258" r:id="rId3"/>
    <p:sldId id="260" r:id="rId4"/>
    <p:sldId id="261" r:id="rId5"/>
    <p:sldId id="262" r:id="rId6"/>
    <p:sldId id="264" r:id="rId7"/>
    <p:sldId id="263" r:id="rId8"/>
    <p:sldId id="265" r:id="rId9"/>
    <p:sldId id="266" r:id="rId10"/>
    <p:sldId id="267" r:id="rId11"/>
    <p:sldId id="269" r:id="rId12"/>
    <p:sldId id="270" r:id="rId13"/>
    <p:sldId id="271" r:id="rId14"/>
    <p:sldId id="282" r:id="rId15"/>
    <p:sldId id="286" r:id="rId16"/>
    <p:sldId id="287" r:id="rId17"/>
    <p:sldId id="288" r:id="rId18"/>
    <p:sldId id="289" r:id="rId19"/>
    <p:sldId id="290" r:id="rId20"/>
    <p:sldId id="291" r:id="rId21"/>
    <p:sldId id="292" r:id="rId22"/>
    <p:sldId id="294" r:id="rId23"/>
    <p:sldId id="293" r:id="rId24"/>
    <p:sldId id="283" r:id="rId25"/>
    <p:sldId id="333" r:id="rId26"/>
    <p:sldId id="334" r:id="rId27"/>
    <p:sldId id="335" r:id="rId28"/>
    <p:sldId id="332" r:id="rId29"/>
    <p:sldId id="272" r:id="rId30"/>
    <p:sldId id="273"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281" r:id="rId47"/>
    <p:sldId id="276" r:id="rId48"/>
    <p:sldId id="354" r:id="rId49"/>
    <p:sldId id="356" r:id="rId50"/>
    <p:sldId id="355" r:id="rId51"/>
    <p:sldId id="357" r:id="rId52"/>
    <p:sldId id="358" r:id="rId53"/>
    <p:sldId id="359" r:id="rId54"/>
    <p:sldId id="360" r:id="rId55"/>
    <p:sldId id="336" r:id="rId56"/>
    <p:sldId id="340" r:id="rId57"/>
    <p:sldId id="339" r:id="rId58"/>
    <p:sldId id="338" r:id="rId59"/>
    <p:sldId id="337" r:id="rId60"/>
    <p:sldId id="341" r:id="rId61"/>
    <p:sldId id="342" r:id="rId62"/>
    <p:sldId id="345" r:id="rId63"/>
    <p:sldId id="346" r:id="rId64"/>
    <p:sldId id="344" r:id="rId65"/>
    <p:sldId id="343" r:id="rId66"/>
    <p:sldId id="349" r:id="rId67"/>
    <p:sldId id="350" r:id="rId68"/>
    <p:sldId id="348" r:id="rId69"/>
    <p:sldId id="351" r:id="rId70"/>
    <p:sldId id="352" r:id="rId71"/>
    <p:sldId id="347" r:id="rId72"/>
    <p:sldId id="353" r:id="rId73"/>
    <p:sldId id="277" r:id="rId74"/>
    <p:sldId id="278" r:id="rId75"/>
    <p:sldId id="361" r:id="rId76"/>
    <p:sldId id="279" r:id="rId77"/>
    <p:sldId id="280" r:id="rId7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FF"/>
    <a:srgbClr val="0000FF"/>
    <a:srgbClr val="1BA55D"/>
    <a:srgbClr val="E4670A"/>
    <a:srgbClr val="D56B1B"/>
    <a:srgbClr val="1AA5D6"/>
    <a:srgbClr val="00B3F2"/>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0" autoAdjust="0"/>
    <p:restoredTop sz="94660"/>
  </p:normalViewPr>
  <p:slideViewPr>
    <p:cSldViewPr>
      <p:cViewPr>
        <p:scale>
          <a:sx n="69" d="100"/>
          <a:sy n="69" d="100"/>
        </p:scale>
        <p:origin x="-936" y="-896"/>
      </p:cViewPr>
      <p:guideLst>
        <p:guide orient="horz" pos="2160"/>
        <p:guide pos="2880"/>
      </p:guideLst>
    </p:cSldViewPr>
  </p:slideViewPr>
  <p:notesTextViewPr>
    <p:cViewPr>
      <p:scale>
        <a:sx n="100" d="100"/>
        <a:sy n="100" d="100"/>
      </p:scale>
      <p:origin x="0" y="0"/>
    </p:cViewPr>
  </p:notesTextViewPr>
  <p:notesViewPr>
    <p:cSldViewPr>
      <p:cViewPr varScale="1">
        <p:scale>
          <a:sx n="54" d="100"/>
          <a:sy n="54" d="100"/>
        </p:scale>
        <p:origin x="-1830"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FA18D54-30BD-4696-8DF3-4BFDD3F14157}" type="datetimeFigureOut">
              <a:rPr lang="en-CA" smtClean="0"/>
              <a:pPr/>
              <a:t>2016-08-31</a:t>
            </a:fld>
            <a:endParaRPr lang="en-CA"/>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A0F6F832-D13D-4AEA-AD4C-FB4C3CF12C58}" type="slidenum">
              <a:rPr lang="en-CA" smtClean="0"/>
              <a:pPr/>
              <a:t>‹#›</a:t>
            </a:fld>
            <a:endParaRPr lang="en-CA"/>
          </a:p>
        </p:txBody>
      </p:sp>
    </p:spTree>
    <p:extLst>
      <p:ext uri="{BB962C8B-B14F-4D97-AF65-F5344CB8AC3E}">
        <p14:creationId xmlns:p14="http://schemas.microsoft.com/office/powerpoint/2010/main" val="2229903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CB5F22B2-C572-4F40-B96F-1710DF93C6CB}" type="datetimeFigureOut">
              <a:rPr lang="en-CA" smtClean="0"/>
              <a:pPr/>
              <a:t>2016-08-31</a:t>
            </a:fld>
            <a:endParaRPr lang="en-CA"/>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8D23A32C-17DD-49D5-A7E4-DA8398605004}" type="slidenum">
              <a:rPr lang="en-CA" smtClean="0"/>
              <a:pPr/>
              <a:t>‹#›</a:t>
            </a:fld>
            <a:endParaRPr lang="en-CA"/>
          </a:p>
        </p:txBody>
      </p:sp>
    </p:spTree>
    <p:extLst>
      <p:ext uri="{BB962C8B-B14F-4D97-AF65-F5344CB8AC3E}">
        <p14:creationId xmlns:p14="http://schemas.microsoft.com/office/powerpoint/2010/main" val="138717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8D23A32C-17DD-49D5-A7E4-DA8398605004}" type="slidenum">
              <a:rPr lang="en-CA" smtClean="0"/>
              <a:pPr/>
              <a:t>1</a:t>
            </a:fld>
            <a:endParaRPr lang="en-C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8D23A32C-17DD-49D5-A7E4-DA8398605004}" type="slidenum">
              <a:rPr lang="en-CA" smtClean="0"/>
              <a:pPr/>
              <a:t>2</a:t>
            </a:fld>
            <a:endParaRPr lang="en-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8D23A32C-17DD-49D5-A7E4-DA8398605004}" type="slidenum">
              <a:rPr lang="en-CA" smtClean="0"/>
              <a:pPr/>
              <a:t>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8D23A32C-17DD-49D5-A7E4-DA8398605004}" type="slidenum">
              <a:rPr lang="en-CA" smtClean="0"/>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a:p>
        </p:txBody>
      </p:sp>
      <p:sp>
        <p:nvSpPr>
          <p:cNvPr id="4" name="Slide Number Placeholder 3"/>
          <p:cNvSpPr>
            <a:spLocks noGrp="1"/>
          </p:cNvSpPr>
          <p:nvPr>
            <p:ph type="sldNum" sz="quarter" idx="10"/>
          </p:nvPr>
        </p:nvSpPr>
        <p:spPr/>
        <p:txBody>
          <a:bodyPr/>
          <a:lstStyle/>
          <a:p>
            <a:fld id="{8D23A32C-17DD-49D5-A7E4-DA8398605004}" type="slidenum">
              <a:rPr lang="en-CA" smtClean="0"/>
              <a:pPr/>
              <a:t>5</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0CC28-8437-4D72-ABA9-4B025D1EFCC7}" type="datetimeFigureOut">
              <a:rPr lang="en-CA" smtClean="0"/>
              <a:pPr/>
              <a:t>2016-08-31</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29526567-B92E-43DE-8B89-831BBAB62099}"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37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0CC28-8437-4D72-ABA9-4B025D1EFCC7}" type="datetimeFigureOut">
              <a:rPr lang="en-CA" smtClean="0"/>
              <a:pPr/>
              <a:t>2016-08-31</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526567-B92E-43DE-8B89-831BBAB62099}"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11.jpeg"/><Relationship Id="rId1" Type="http://schemas.openxmlformats.org/officeDocument/2006/relationships/slideLayout" Target="../slideLayouts/slideLayout5.xml"/><Relationship Id="rId2"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jpeg"/><Relationship Id="rId7"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jpe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1" Type="http://schemas.openxmlformats.org/officeDocument/2006/relationships/slideLayout" Target="../slideLayouts/slideLayout5.xml"/><Relationship Id="rId2" Type="http://schemas.openxmlformats.org/officeDocument/2006/relationships/image" Target="../media/image48.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5" Type="http://schemas.openxmlformats.org/officeDocument/2006/relationships/image" Target="../media/image55.jpeg"/><Relationship Id="rId6"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image" Target="../media/image52.jpeg"/></Relationships>
</file>

<file path=ppt/slides/_rels/slide37.xml.rels><?xml version="1.0" encoding="UTF-8" standalone="yes"?>
<Relationships xmlns="http://schemas.openxmlformats.org/package/2006/relationships"><Relationship Id="rId3" Type="http://schemas.openxmlformats.org/officeDocument/2006/relationships/hyperlink" Target="https://www.google.ca/imgres?imgurl=http://00.edu-cdn.com/files/888001_889000/888569/file_888569.jpg&amp;imgrefurl=http://www.education.com/activity/article/candy-corn-science/&amp;docid=qh4dQgE-jQw6bM&amp;tbnid=BnidZ8_ya7M-XM:&amp;w=350&amp;h=440&amp;bih=805&amp;biw=1440&amp;ved=0ahUKEwjwnaXm6YbNAhUCNFIKHcoTD6EQMwgyKBIwEg&amp;iact=mrc&amp;uact=8" TargetMode="External"/><Relationship Id="rId4" Type="http://schemas.openxmlformats.org/officeDocument/2006/relationships/image" Target="../media/image58.jpeg"/><Relationship Id="rId1" Type="http://schemas.openxmlformats.org/officeDocument/2006/relationships/slideLayout" Target="../slideLayouts/slideLayout2.xml"/><Relationship Id="rId2" Type="http://schemas.openxmlformats.org/officeDocument/2006/relationships/image" Target="../media/image57.jpeg"/></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jpeg"/><Relationship Id="rId5" Type="http://schemas.openxmlformats.org/officeDocument/2006/relationships/image" Target="../media/image62.jpeg"/><Relationship Id="rId6" Type="http://schemas.openxmlformats.org/officeDocument/2006/relationships/image" Target="../media/image63.jpe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jpeg"/><Relationship Id="rId6" Type="http://schemas.openxmlformats.org/officeDocument/2006/relationships/image" Target="../media/image68.jpeg"/><Relationship Id="rId1" Type="http://schemas.openxmlformats.org/officeDocument/2006/relationships/slideLayout" Target="../slideLayouts/slideLayout2.xml"/><Relationship Id="rId2"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4" Type="http://schemas.openxmlformats.org/officeDocument/2006/relationships/image" Target="../media/image71.jpeg"/><Relationship Id="rId5" Type="http://schemas.openxmlformats.org/officeDocument/2006/relationships/image" Target="../media/image72.jpeg"/><Relationship Id="rId6" Type="http://schemas.openxmlformats.org/officeDocument/2006/relationships/image" Target="../media/image73.jpeg"/><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eg"/><Relationship Id="rId5" Type="http://schemas.openxmlformats.org/officeDocument/2006/relationships/image" Target="../media/image77.jpeg"/><Relationship Id="rId6" Type="http://schemas.openxmlformats.org/officeDocument/2006/relationships/image" Target="../media/image78.jpeg"/><Relationship Id="rId1" Type="http://schemas.openxmlformats.org/officeDocument/2006/relationships/slideLayout" Target="../slideLayouts/slideLayout2.xml"/><Relationship Id="rId2" Type="http://schemas.openxmlformats.org/officeDocument/2006/relationships/image" Target="../media/image74.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79.jpeg"/></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44.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5" Type="http://schemas.openxmlformats.org/officeDocument/2006/relationships/image" Target="../media/image90.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jpeg"/><Relationship Id="rId5" Type="http://schemas.openxmlformats.org/officeDocument/2006/relationships/image" Target="../media/image94.jpeg"/><Relationship Id="rId6" Type="http://schemas.openxmlformats.org/officeDocument/2006/relationships/image" Target="../media/image95.jpeg"/><Relationship Id="rId7" Type="http://schemas.openxmlformats.org/officeDocument/2006/relationships/image" Target="../media/image96.jpeg"/><Relationship Id="rId1" Type="http://schemas.openxmlformats.org/officeDocument/2006/relationships/slideLayout" Target="../slideLayouts/slideLayout2.xml"/><Relationship Id="rId2" Type="http://schemas.openxmlformats.org/officeDocument/2006/relationships/image" Target="../media/image9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jpeg"/><Relationship Id="rId3" Type="http://schemas.openxmlformats.org/officeDocument/2006/relationships/image" Target="../media/image9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9.gif"/><Relationship Id="rId4" Type="http://schemas.openxmlformats.org/officeDocument/2006/relationships/image" Target="../media/image100.png"/><Relationship Id="rId5" Type="http://schemas.openxmlformats.org/officeDocument/2006/relationships/hyperlink" Target="http://www.hibernia.ca/stem.html" TargetMode="External"/><Relationship Id="rId6" Type="http://schemas.openxmlformats.org/officeDocument/2006/relationships/image" Target="../media/image101.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260648"/>
            <a:ext cx="7772400" cy="1470025"/>
          </a:xfrm>
          <a:effectLst>
            <a:glow rad="63500">
              <a:schemeClr val="accent6">
                <a:satMod val="175000"/>
                <a:alpha val="40000"/>
              </a:schemeClr>
            </a:glow>
          </a:effectLst>
        </p:spPr>
        <p:txBody>
          <a:bodyPr>
            <a:normAutofit fontScale="90000"/>
          </a:bodyPr>
          <a:lstStyle/>
          <a:p>
            <a:r>
              <a:rPr lang="en-US" sz="6000" b="1" dirty="0" smtClean="0">
                <a:solidFill>
                  <a:srgbClr val="C00000"/>
                </a:solidFill>
              </a:rPr>
              <a:t>“</a:t>
            </a:r>
            <a:r>
              <a:rPr lang="en-US" sz="6000" b="1" dirty="0" smtClean="0">
                <a:solidFill>
                  <a:srgbClr val="C00000"/>
                </a:solidFill>
                <a:latin typeface="Arial" pitchFamily="34" charset="0"/>
                <a:cs typeface="Arial" pitchFamily="34" charset="0"/>
              </a:rPr>
              <a:t>Shapes of Strength</a:t>
            </a:r>
            <a:r>
              <a:rPr lang="en-US" sz="6000" b="1" dirty="0" smtClean="0">
                <a:solidFill>
                  <a:srgbClr val="C00000"/>
                </a:solidFill>
              </a:rPr>
              <a:t>”</a:t>
            </a:r>
            <a:endParaRPr lang="en-CA" sz="6000" b="1" dirty="0">
              <a:solidFill>
                <a:srgbClr val="C00000"/>
              </a:solidFill>
            </a:endParaRPr>
          </a:p>
        </p:txBody>
      </p:sp>
      <p:sp>
        <p:nvSpPr>
          <p:cNvPr id="3" name="Subtitle 2"/>
          <p:cNvSpPr>
            <a:spLocks noGrp="1"/>
          </p:cNvSpPr>
          <p:nvPr>
            <p:ph type="subTitle" idx="1"/>
          </p:nvPr>
        </p:nvSpPr>
        <p:spPr>
          <a:xfrm>
            <a:off x="179512" y="4581128"/>
            <a:ext cx="3888432" cy="1752600"/>
          </a:xfrm>
        </p:spPr>
        <p:txBody>
          <a:bodyPr>
            <a:normAutofit fontScale="70000" lnSpcReduction="20000"/>
          </a:bodyPr>
          <a:lstStyle/>
          <a:p>
            <a:r>
              <a:rPr lang="en-US" b="1" dirty="0" smtClean="0">
                <a:solidFill>
                  <a:srgbClr val="C00000"/>
                </a:solidFill>
                <a:latin typeface="Comic Sans MS" pitchFamily="66" charset="0"/>
              </a:rPr>
              <a:t>Grades 1 &amp; 3 </a:t>
            </a:r>
          </a:p>
          <a:p>
            <a:r>
              <a:rPr lang="en-US" b="1" dirty="0" smtClean="0">
                <a:solidFill>
                  <a:srgbClr val="C00000"/>
                </a:solidFill>
                <a:latin typeface="Comic Sans MS" pitchFamily="66" charset="0"/>
              </a:rPr>
              <a:t>STEM Project </a:t>
            </a:r>
          </a:p>
          <a:p>
            <a:r>
              <a:rPr lang="en-US" b="1" dirty="0" smtClean="0">
                <a:solidFill>
                  <a:srgbClr val="C00000"/>
                </a:solidFill>
                <a:latin typeface="Comic Sans MS" pitchFamily="66" charset="0"/>
              </a:rPr>
              <a:t>St. Matthew’s School</a:t>
            </a:r>
          </a:p>
          <a:p>
            <a:r>
              <a:rPr lang="en-US" b="1" dirty="0" smtClean="0">
                <a:solidFill>
                  <a:srgbClr val="C00000"/>
                </a:solidFill>
                <a:latin typeface="Comic Sans MS" pitchFamily="66" charset="0"/>
              </a:rPr>
              <a:t>St. John’s,  NL</a:t>
            </a:r>
          </a:p>
          <a:p>
            <a:r>
              <a:rPr lang="en-US" b="1" dirty="0" smtClean="0">
                <a:solidFill>
                  <a:srgbClr val="C00000"/>
                </a:solidFill>
                <a:latin typeface="Comic Sans MS" pitchFamily="66" charset="0"/>
              </a:rPr>
              <a:t>2015-2016</a:t>
            </a:r>
          </a:p>
          <a:p>
            <a:endParaRPr lang="en-CA" dirty="0"/>
          </a:p>
        </p:txBody>
      </p:sp>
      <p:pic>
        <p:nvPicPr>
          <p:cNvPr id="4" name="Picture 2"/>
          <p:cNvPicPr>
            <a:picLocks noChangeAspect="1" noChangeArrowheads="1"/>
          </p:cNvPicPr>
          <p:nvPr/>
        </p:nvPicPr>
        <p:blipFill>
          <a:blip r:embed="rId3" cstate="print"/>
          <a:srcRect/>
          <a:stretch>
            <a:fillRect/>
          </a:stretch>
        </p:blipFill>
        <p:spPr bwMode="auto">
          <a:xfrm>
            <a:off x="467544" y="2132856"/>
            <a:ext cx="3880718" cy="2217539"/>
          </a:xfrm>
          <a:prstGeom prst="rect">
            <a:avLst/>
          </a:prstGeom>
          <a:noFill/>
          <a:ln w="9525">
            <a:noFill/>
            <a:miter lim="800000"/>
            <a:headEnd/>
            <a:tailEnd/>
          </a:ln>
        </p:spPr>
      </p:pic>
      <p:pic>
        <p:nvPicPr>
          <p:cNvPr id="5" name="Picture 2" descr="http://www.stmatthewsschool.ca/wp-content/themes/twentyten/images/logo.png"/>
          <p:cNvPicPr>
            <a:picLocks noChangeAspect="1" noChangeArrowheads="1"/>
          </p:cNvPicPr>
          <p:nvPr/>
        </p:nvPicPr>
        <p:blipFill>
          <a:blip r:embed="rId4" cstate="print"/>
          <a:srcRect/>
          <a:stretch>
            <a:fillRect/>
          </a:stretch>
        </p:blipFill>
        <p:spPr bwMode="auto">
          <a:xfrm>
            <a:off x="7524328" y="5301208"/>
            <a:ext cx="1428750" cy="1285875"/>
          </a:xfrm>
          <a:prstGeom prst="rect">
            <a:avLst/>
          </a:prstGeom>
          <a:noFill/>
          <a:ln w="9525">
            <a:noFill/>
            <a:miter lim="800000"/>
            <a:headEnd/>
            <a:tailEnd/>
          </a:ln>
        </p:spPr>
      </p:pic>
      <p:sp>
        <p:nvSpPr>
          <p:cNvPr id="7" name="Rectangle 6"/>
          <p:cNvSpPr/>
          <p:nvPr/>
        </p:nvSpPr>
        <p:spPr>
          <a:xfrm>
            <a:off x="2167175" y="1484784"/>
            <a:ext cx="4900317" cy="646331"/>
          </a:xfrm>
          <a:prstGeom prst="rect">
            <a:avLst/>
          </a:prstGeom>
        </p:spPr>
        <p:txBody>
          <a:bodyPr wrap="none">
            <a:spAutoFit/>
          </a:bodyPr>
          <a:lstStyle/>
          <a:p>
            <a:pPr algn="ctr">
              <a:defRPr/>
            </a:pPr>
            <a:r>
              <a:rPr lang="en-US" sz="3600" b="1" dirty="0" smtClean="0">
                <a:solidFill>
                  <a:srgbClr val="C00000"/>
                </a:solidFill>
              </a:rPr>
              <a:t>An Inquiry </a:t>
            </a:r>
            <a:r>
              <a:rPr lang="en-US" sz="3600" b="1" dirty="0">
                <a:solidFill>
                  <a:srgbClr val="C00000"/>
                </a:solidFill>
              </a:rPr>
              <a:t>Based Project</a:t>
            </a:r>
          </a:p>
        </p:txBody>
      </p:sp>
    </p:spTree>
  </p:cSld>
  <p:clrMapOvr>
    <a:masterClrMapping/>
  </p:clrMapOvr>
  <p:transition xmlns:p14="http://schemas.microsoft.com/office/powerpoint/2010/main" spd="slow"/>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132856"/>
            <a:ext cx="8229600" cy="3556992"/>
          </a:xfrm>
        </p:spPr>
        <p:txBody>
          <a:bodyPr>
            <a:normAutofit/>
          </a:bodyPr>
          <a:lstStyle/>
          <a:p>
            <a:pPr algn="ctr">
              <a:buNone/>
            </a:pPr>
            <a:r>
              <a:rPr lang="en-US" sz="2400" u="sng" dirty="0" smtClean="0">
                <a:solidFill>
                  <a:srgbClr val="C00000"/>
                </a:solidFill>
                <a:latin typeface="Comic Sans MS" pitchFamily="66" charset="0"/>
              </a:rPr>
              <a:t>Our Student Research Question:</a:t>
            </a:r>
          </a:p>
          <a:p>
            <a:endParaRPr lang="en-US" sz="2400" dirty="0" smtClean="0">
              <a:solidFill>
                <a:srgbClr val="C00000"/>
              </a:solidFill>
              <a:latin typeface="Comic Sans MS" pitchFamily="66" charset="0"/>
            </a:endParaRPr>
          </a:p>
          <a:p>
            <a:r>
              <a:rPr lang="en-US" sz="2400" b="1" i="1" dirty="0" smtClean="0">
                <a:solidFill>
                  <a:srgbClr val="C00000"/>
                </a:solidFill>
                <a:latin typeface="Comic Sans MS" pitchFamily="66" charset="0"/>
              </a:rPr>
              <a:t>How will inquiry based learning in engineering technology affect students’ ability to make connections to the real world?</a:t>
            </a:r>
          </a:p>
          <a:p>
            <a:endParaRPr lang="en-CA" dirty="0"/>
          </a:p>
        </p:txBody>
      </p:sp>
      <p:sp>
        <p:nvSpPr>
          <p:cNvPr id="4" name="Title 1"/>
          <p:cNvSpPr>
            <a:spLocks noGrp="1"/>
          </p:cNvSpPr>
          <p:nvPr>
            <p:ph type="title"/>
          </p:nvPr>
        </p:nvSpPr>
        <p:spPr/>
        <p:txBody>
          <a:bodyPr/>
          <a:lstStyle/>
          <a:p>
            <a:r>
              <a:rPr lang="en-US" b="1" dirty="0" smtClean="0">
                <a:solidFill>
                  <a:srgbClr val="C00000"/>
                </a:solidFill>
              </a:rPr>
              <a:t>Research Questions</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688632" cy="3600400"/>
          </a:xfrm>
        </p:spPr>
        <p:txBody>
          <a:bodyPr>
            <a:normAutofit/>
          </a:bodyPr>
          <a:lstStyle/>
          <a:p>
            <a:r>
              <a:rPr lang="en-CA" sz="2400" dirty="0" smtClean="0">
                <a:solidFill>
                  <a:srgbClr val="C00000"/>
                </a:solidFill>
                <a:latin typeface="Comic Sans MS" pitchFamily="66" charset="0"/>
              </a:rPr>
              <a:t>Families were informed of this research project. </a:t>
            </a:r>
          </a:p>
          <a:p>
            <a:pPr>
              <a:buNone/>
            </a:pPr>
            <a:endParaRPr lang="en-CA" sz="2400" dirty="0" smtClean="0">
              <a:solidFill>
                <a:srgbClr val="C00000"/>
              </a:solidFill>
              <a:latin typeface="Comic Sans MS" pitchFamily="66" charset="0"/>
            </a:endParaRPr>
          </a:p>
          <a:p>
            <a:r>
              <a:rPr lang="en-CA" sz="2400" dirty="0" smtClean="0">
                <a:solidFill>
                  <a:srgbClr val="C00000"/>
                </a:solidFill>
                <a:latin typeface="Comic Sans MS" pitchFamily="66" charset="0"/>
              </a:rPr>
              <a:t>Two consent forms were sent home to obtain parental consent for this research project – one from Memorial University of Newfoundland and one from St. Matthew’s  School.</a:t>
            </a: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Ethical Considerations</a:t>
            </a:r>
            <a:endParaRPr lang="en-CA" dirty="0">
              <a:solidFill>
                <a:srgbClr val="C00000"/>
              </a:solidFill>
            </a:endParaRPr>
          </a:p>
        </p:txBody>
      </p:sp>
      <p:pic>
        <p:nvPicPr>
          <p:cNvPr id="5" name="Picture 2" descr="T:\STEM Grade 1 and 3 Project PHOTOS\Mme Carol\IMG_0920.JPG"/>
          <p:cNvPicPr>
            <a:picLocks noChangeAspect="1" noChangeArrowheads="1"/>
          </p:cNvPicPr>
          <p:nvPr/>
        </p:nvPicPr>
        <p:blipFill>
          <a:blip r:embed="rId2" cstate="print"/>
          <a:srcRect/>
          <a:stretch>
            <a:fillRect/>
          </a:stretch>
        </p:blipFill>
        <p:spPr bwMode="auto">
          <a:xfrm>
            <a:off x="6300192" y="3717032"/>
            <a:ext cx="2592288" cy="25922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196752"/>
            <a:ext cx="5832648" cy="5184576"/>
          </a:xfrm>
        </p:spPr>
        <p:txBody>
          <a:bodyPr>
            <a:normAutofit fontScale="77500" lnSpcReduction="20000"/>
          </a:bodyPr>
          <a:lstStyle/>
          <a:p>
            <a:pPr>
              <a:spcBef>
                <a:spcPts val="0"/>
              </a:spcBef>
              <a:buFont typeface="Wingdings" pitchFamily="2" charset="2"/>
              <a:buChar char="§"/>
            </a:pPr>
            <a:r>
              <a:rPr lang="en-CA" sz="2400" dirty="0" smtClean="0">
                <a:solidFill>
                  <a:srgbClr val="C00000"/>
                </a:solidFill>
                <a:latin typeface="Comic Sans MS" pitchFamily="66" charset="0"/>
              </a:rPr>
              <a:t>We read and discussed a wide variety of professional literature. We subscribed to </a:t>
            </a:r>
            <a:r>
              <a:rPr lang="en-CA" sz="2400" u="sng" dirty="0" smtClean="0">
                <a:solidFill>
                  <a:srgbClr val="C00000"/>
                </a:solidFill>
                <a:latin typeface="Comic Sans MS" pitchFamily="66" charset="0"/>
              </a:rPr>
              <a:t>Science and Children</a:t>
            </a:r>
            <a:r>
              <a:rPr lang="en-CA" sz="2400" dirty="0" smtClean="0">
                <a:solidFill>
                  <a:srgbClr val="C00000"/>
                </a:solidFill>
                <a:latin typeface="Comic Sans MS" pitchFamily="66" charset="0"/>
              </a:rPr>
              <a:t> journal from NSTA.</a:t>
            </a:r>
          </a:p>
          <a:p>
            <a:pPr>
              <a:spcBef>
                <a:spcPts val="0"/>
              </a:spcBef>
              <a:buFont typeface="Wingdings" pitchFamily="2" charset="2"/>
              <a:buChar char="§"/>
            </a:pPr>
            <a:endParaRPr lang="en-CA" sz="2400" dirty="0" smtClean="0">
              <a:solidFill>
                <a:srgbClr val="C00000"/>
              </a:solidFill>
              <a:latin typeface="Comic Sans MS" pitchFamily="66" charset="0"/>
            </a:endParaRPr>
          </a:p>
          <a:p>
            <a:pPr>
              <a:spcBef>
                <a:spcPts val="0"/>
              </a:spcBef>
              <a:buFont typeface="Wingdings" pitchFamily="2" charset="2"/>
              <a:buChar char="§"/>
            </a:pPr>
            <a:r>
              <a:rPr lang="en-CA" sz="2400" dirty="0" smtClean="0">
                <a:solidFill>
                  <a:srgbClr val="C00000"/>
                </a:solidFill>
                <a:latin typeface="Comic Sans MS" pitchFamily="66" charset="0"/>
              </a:rPr>
              <a:t>We selected and purchased a variety of science, math and engineering children's literature.</a:t>
            </a:r>
          </a:p>
          <a:p>
            <a:pPr>
              <a:spcBef>
                <a:spcPts val="0"/>
              </a:spcBef>
            </a:pPr>
            <a:endParaRPr lang="en-CA" sz="2400" dirty="0" smtClean="0">
              <a:solidFill>
                <a:srgbClr val="C00000"/>
              </a:solidFill>
              <a:latin typeface="Comic Sans MS" pitchFamily="66" charset="0"/>
            </a:endParaRPr>
          </a:p>
          <a:p>
            <a:pPr>
              <a:spcBef>
                <a:spcPts val="0"/>
              </a:spcBef>
            </a:pPr>
            <a:endParaRPr lang="en-CA" sz="2400" dirty="0" smtClean="0">
              <a:solidFill>
                <a:srgbClr val="C00000"/>
              </a:solidFill>
              <a:latin typeface="Comic Sans MS" pitchFamily="66" charset="0"/>
            </a:endParaRPr>
          </a:p>
          <a:p>
            <a:pPr>
              <a:spcBef>
                <a:spcPts val="0"/>
              </a:spcBef>
              <a:buFont typeface="Wingdings" pitchFamily="2" charset="2"/>
              <a:buChar char="§"/>
            </a:pPr>
            <a:r>
              <a:rPr lang="en-CA" sz="2400" dirty="0" smtClean="0">
                <a:solidFill>
                  <a:srgbClr val="C00000"/>
                </a:solidFill>
                <a:latin typeface="Comic Sans MS" pitchFamily="66" charset="0"/>
              </a:rPr>
              <a:t>Release days were held throughout the project with support and guidance from Mr. Tom Walsh. </a:t>
            </a:r>
          </a:p>
          <a:p>
            <a:pPr>
              <a:spcBef>
                <a:spcPts val="0"/>
              </a:spcBef>
            </a:pPr>
            <a:endParaRPr lang="en-CA" sz="2400" dirty="0" smtClean="0">
              <a:solidFill>
                <a:srgbClr val="C00000"/>
              </a:solidFill>
              <a:latin typeface="Comic Sans MS" pitchFamily="66" charset="0"/>
            </a:endParaRPr>
          </a:p>
          <a:p>
            <a:pPr>
              <a:spcBef>
                <a:spcPts val="0"/>
              </a:spcBef>
            </a:pPr>
            <a:endParaRPr lang="en-CA" sz="2400" dirty="0" smtClean="0">
              <a:solidFill>
                <a:srgbClr val="C00000"/>
              </a:solidFill>
              <a:latin typeface="Comic Sans MS" pitchFamily="66" charset="0"/>
            </a:endParaRPr>
          </a:p>
          <a:p>
            <a:pPr>
              <a:spcBef>
                <a:spcPts val="0"/>
              </a:spcBef>
              <a:buFont typeface="Wingdings" pitchFamily="2" charset="2"/>
              <a:buChar char="§"/>
            </a:pPr>
            <a:r>
              <a:rPr lang="en-CA" sz="2400" dirty="0" smtClean="0">
                <a:solidFill>
                  <a:srgbClr val="C00000"/>
                </a:solidFill>
                <a:latin typeface="Comic Sans MS" pitchFamily="66" charset="0"/>
              </a:rPr>
              <a:t>We met to share, plan, design, create, and prepare lessons, activities and design challenges. We collected and created resources, materials and needed supplies. We reviewed, discussed and reflected upon our individual classroom experiences using Evernote.</a:t>
            </a: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Planning</a:t>
            </a:r>
            <a:endParaRPr lang="en-CA" dirty="0">
              <a:solidFill>
                <a:srgbClr val="C00000"/>
              </a:solidFill>
            </a:endParaRPr>
          </a:p>
        </p:txBody>
      </p:sp>
      <p:pic>
        <p:nvPicPr>
          <p:cNvPr id="6" name="Picture 5" descr="If I Built A Car cover.jpg"/>
          <p:cNvPicPr>
            <a:picLocks noChangeAspect="1"/>
          </p:cNvPicPr>
          <p:nvPr/>
        </p:nvPicPr>
        <p:blipFill>
          <a:blip r:embed="rId2" cstate="print"/>
          <a:stretch>
            <a:fillRect/>
          </a:stretch>
        </p:blipFill>
        <p:spPr>
          <a:xfrm>
            <a:off x="6228184" y="3212976"/>
            <a:ext cx="2808312" cy="244827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2592288"/>
          </a:xfrm>
        </p:spPr>
        <p:txBody>
          <a:bodyPr>
            <a:normAutofit/>
          </a:bodyPr>
          <a:lstStyle/>
          <a:p>
            <a:pPr>
              <a:spcBef>
                <a:spcPts val="0"/>
              </a:spcBef>
              <a:buFont typeface="Wingdings" pitchFamily="2" charset="2"/>
              <a:buChar char="§"/>
            </a:pPr>
            <a:r>
              <a:rPr lang="en-CA" sz="2000" dirty="0" smtClean="0">
                <a:solidFill>
                  <a:srgbClr val="C00000"/>
                </a:solidFill>
                <a:latin typeface="Comic Sans MS" pitchFamily="66" charset="0"/>
              </a:rPr>
              <a:t>We created student pre and post assessments including interviews and vocabulary inventories.</a:t>
            </a:r>
          </a:p>
          <a:p>
            <a:pPr>
              <a:spcBef>
                <a:spcPts val="0"/>
              </a:spcBef>
              <a:buFont typeface="Wingdings" pitchFamily="2" charset="2"/>
              <a:buChar char="§"/>
            </a:pPr>
            <a:endParaRPr lang="en-CA" sz="2000" dirty="0" smtClean="0">
              <a:solidFill>
                <a:srgbClr val="C00000"/>
              </a:solidFill>
              <a:latin typeface="Comic Sans MS" pitchFamily="66" charset="0"/>
            </a:endParaRPr>
          </a:p>
          <a:p>
            <a:pPr>
              <a:spcBef>
                <a:spcPts val="0"/>
              </a:spcBef>
              <a:buFont typeface="Wingdings" pitchFamily="2" charset="2"/>
              <a:buChar char="§"/>
            </a:pPr>
            <a:r>
              <a:rPr lang="en-CA" sz="2000" dirty="0" smtClean="0">
                <a:solidFill>
                  <a:srgbClr val="C00000"/>
                </a:solidFill>
                <a:latin typeface="Comic Sans MS" pitchFamily="66" charset="0"/>
              </a:rPr>
              <a:t>We involved students in “I Wonder” inquiry based activities as a “warm up” to our project. </a:t>
            </a:r>
          </a:p>
          <a:p>
            <a:pPr>
              <a:spcBef>
                <a:spcPts val="0"/>
              </a:spcBef>
            </a:pPr>
            <a:endParaRPr lang="en-CA" sz="2000" dirty="0" smtClean="0">
              <a:solidFill>
                <a:srgbClr val="FF0000"/>
              </a:solidFill>
              <a:latin typeface="Comic Sans MS" pitchFamily="66" charset="0"/>
            </a:endParaRPr>
          </a:p>
          <a:p>
            <a:pPr>
              <a:spcBef>
                <a:spcPts val="0"/>
              </a:spcBef>
            </a:pPr>
            <a:endParaRPr lang="en-CA" sz="2000" dirty="0" smtClean="0">
              <a:solidFill>
                <a:srgbClr val="FF0000"/>
              </a:solidFill>
              <a:latin typeface="Comic Sans MS" pitchFamily="66" charset="0"/>
            </a:endParaRPr>
          </a:p>
          <a:p>
            <a:pPr marL="0" indent="0">
              <a:spcBef>
                <a:spcPts val="0"/>
              </a:spcBef>
              <a:buNone/>
            </a:pPr>
            <a:endParaRPr lang="en-CA" sz="20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Planning</a:t>
            </a:r>
            <a:endParaRPr lang="en-CA" dirty="0">
              <a:solidFill>
                <a:srgbClr val="C00000"/>
              </a:solidFill>
            </a:endParaRPr>
          </a:p>
        </p:txBody>
      </p:sp>
      <p:pic>
        <p:nvPicPr>
          <p:cNvPr id="5" name="Picture 4" descr="I wonder book.jpg"/>
          <p:cNvPicPr>
            <a:picLocks noChangeAspect="1"/>
          </p:cNvPicPr>
          <p:nvPr/>
        </p:nvPicPr>
        <p:blipFill>
          <a:blip r:embed="rId2" cstate="print"/>
          <a:stretch>
            <a:fillRect/>
          </a:stretch>
        </p:blipFill>
        <p:spPr>
          <a:xfrm>
            <a:off x="5070392" y="3645024"/>
            <a:ext cx="3635896" cy="2976473"/>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8424936" cy="4968552"/>
          </a:xfrm>
        </p:spPr>
        <p:txBody>
          <a:bodyPr>
            <a:normAutofit fontScale="92500" lnSpcReduction="20000"/>
          </a:bodyPr>
          <a:lstStyle/>
          <a:p>
            <a:pPr>
              <a:lnSpc>
                <a:spcPct val="160000"/>
              </a:lnSpc>
              <a:spcBef>
                <a:spcPts val="0"/>
              </a:spcBef>
              <a:buFont typeface="Wingdings" pitchFamily="2" charset="2"/>
              <a:buChar char="§"/>
            </a:pPr>
            <a:r>
              <a:rPr lang="en-CA" sz="2800" dirty="0" smtClean="0">
                <a:solidFill>
                  <a:srgbClr val="C00000"/>
                </a:solidFill>
                <a:latin typeface="Comic Sans MS" pitchFamily="66" charset="0"/>
              </a:rPr>
              <a:t>Engage</a:t>
            </a:r>
          </a:p>
          <a:p>
            <a:pPr>
              <a:lnSpc>
                <a:spcPct val="160000"/>
              </a:lnSpc>
              <a:spcBef>
                <a:spcPts val="0"/>
              </a:spcBef>
              <a:buFont typeface="Wingdings" pitchFamily="2" charset="2"/>
              <a:buChar char="§"/>
            </a:pPr>
            <a:r>
              <a:rPr lang="en-CA" sz="2800" dirty="0" smtClean="0">
                <a:solidFill>
                  <a:srgbClr val="C00000"/>
                </a:solidFill>
                <a:latin typeface="Comic Sans MS" pitchFamily="66" charset="0"/>
              </a:rPr>
              <a:t>Explore</a:t>
            </a:r>
          </a:p>
          <a:p>
            <a:pPr>
              <a:lnSpc>
                <a:spcPct val="160000"/>
              </a:lnSpc>
              <a:spcBef>
                <a:spcPts val="0"/>
              </a:spcBef>
              <a:buFont typeface="Wingdings" pitchFamily="2" charset="2"/>
              <a:buChar char="§"/>
            </a:pPr>
            <a:r>
              <a:rPr lang="en-CA" sz="2800" dirty="0" smtClean="0">
                <a:solidFill>
                  <a:srgbClr val="C00000"/>
                </a:solidFill>
                <a:latin typeface="Comic Sans MS" pitchFamily="66" charset="0"/>
              </a:rPr>
              <a:t>Explain</a:t>
            </a:r>
          </a:p>
          <a:p>
            <a:pPr>
              <a:lnSpc>
                <a:spcPct val="160000"/>
              </a:lnSpc>
              <a:spcBef>
                <a:spcPts val="0"/>
              </a:spcBef>
              <a:buFont typeface="Wingdings" pitchFamily="2" charset="2"/>
              <a:buChar char="§"/>
            </a:pPr>
            <a:r>
              <a:rPr lang="en-CA" sz="2800" dirty="0" smtClean="0">
                <a:solidFill>
                  <a:srgbClr val="C00000"/>
                </a:solidFill>
                <a:latin typeface="Comic Sans MS" pitchFamily="66" charset="0"/>
              </a:rPr>
              <a:t>Elaborate</a:t>
            </a:r>
          </a:p>
          <a:p>
            <a:pPr>
              <a:lnSpc>
                <a:spcPct val="160000"/>
              </a:lnSpc>
              <a:spcBef>
                <a:spcPts val="0"/>
              </a:spcBef>
              <a:buFont typeface="Wingdings" pitchFamily="2" charset="2"/>
              <a:buChar char="§"/>
            </a:pPr>
            <a:r>
              <a:rPr lang="en-CA" sz="2800" dirty="0" smtClean="0">
                <a:solidFill>
                  <a:srgbClr val="C00000"/>
                </a:solidFill>
                <a:latin typeface="Comic Sans MS" pitchFamily="66" charset="0"/>
              </a:rPr>
              <a:t>Evaluate</a:t>
            </a:r>
          </a:p>
          <a:p>
            <a:pPr>
              <a:spcBef>
                <a:spcPts val="0"/>
              </a:spcBef>
            </a:pPr>
            <a:endParaRPr lang="en-CA" sz="2000" dirty="0" smtClean="0">
              <a:solidFill>
                <a:srgbClr val="FF0000"/>
              </a:solidFill>
              <a:latin typeface="Comic Sans MS" pitchFamily="66" charset="0"/>
            </a:endParaRPr>
          </a:p>
          <a:p>
            <a:pPr>
              <a:spcBef>
                <a:spcPts val="0"/>
              </a:spcBef>
              <a:buNone/>
            </a:pPr>
            <a:endParaRPr lang="en-CA" sz="2000" dirty="0" smtClean="0">
              <a:solidFill>
                <a:srgbClr val="FF0000"/>
              </a:solidFill>
              <a:latin typeface="Comic Sans MS" pitchFamily="66" charset="0"/>
            </a:endParaRPr>
          </a:p>
          <a:p>
            <a:pPr>
              <a:spcBef>
                <a:spcPts val="0"/>
              </a:spcBef>
              <a:buNone/>
            </a:pPr>
            <a:r>
              <a:rPr lang="en-CA" sz="2000" dirty="0" smtClean="0">
                <a:solidFill>
                  <a:srgbClr val="C00000"/>
                </a:solidFill>
                <a:latin typeface="Comic Sans MS" pitchFamily="66" charset="0"/>
              </a:rPr>
              <a:t>	This is a constructivist based (Piaget, Gardner) teaching framework or sequence that may be used for individual lessons, particular units or entire programs.</a:t>
            </a:r>
          </a:p>
          <a:p>
            <a:pPr>
              <a:spcBef>
                <a:spcPts val="0"/>
              </a:spcBef>
              <a:buNone/>
            </a:pPr>
            <a:endParaRPr lang="en-CA" sz="2000" dirty="0" smtClean="0">
              <a:solidFill>
                <a:srgbClr val="C00000"/>
              </a:solidFill>
              <a:latin typeface="Comic Sans MS" pitchFamily="66" charset="0"/>
            </a:endParaRPr>
          </a:p>
          <a:p>
            <a:pPr>
              <a:spcBef>
                <a:spcPts val="0"/>
              </a:spcBef>
              <a:buNone/>
            </a:pPr>
            <a:endParaRPr lang="en-CA" sz="2000" dirty="0" smtClean="0">
              <a:solidFill>
                <a:srgbClr val="C00000"/>
              </a:solidFill>
              <a:latin typeface="Comic Sans MS" pitchFamily="66" charset="0"/>
            </a:endParaRPr>
          </a:p>
          <a:p>
            <a:pPr>
              <a:spcBef>
                <a:spcPts val="0"/>
              </a:spcBef>
              <a:buNone/>
            </a:pPr>
            <a:r>
              <a:rPr lang="en-CA" sz="2000" dirty="0" smtClean="0">
                <a:solidFill>
                  <a:srgbClr val="C00000"/>
                </a:solidFill>
                <a:latin typeface="Comic Sans MS" pitchFamily="66" charset="0"/>
              </a:rPr>
              <a:t>	Students build their own understanding from personal experiences and new ideas.</a:t>
            </a:r>
          </a:p>
          <a:p>
            <a:pPr>
              <a:spcBef>
                <a:spcPts val="0"/>
              </a:spcBef>
              <a:buNone/>
            </a:pPr>
            <a:endParaRPr lang="en-CA" sz="2000" dirty="0" smtClean="0">
              <a:solidFill>
                <a:srgbClr val="FF0000"/>
              </a:solidFill>
              <a:latin typeface="Comic Sans MS" pitchFamily="66" charset="0"/>
            </a:endParaRPr>
          </a:p>
          <a:p>
            <a:pPr>
              <a:spcBef>
                <a:spcPts val="0"/>
              </a:spcBef>
              <a:buNone/>
            </a:pPr>
            <a:endParaRPr lang="en-CA" sz="2000" dirty="0" smtClean="0">
              <a:solidFill>
                <a:srgbClr val="FF0000"/>
              </a:solidFill>
              <a:latin typeface="Comic Sans MS" pitchFamily="66" charset="0"/>
            </a:endParaRPr>
          </a:p>
          <a:p>
            <a:pPr>
              <a:spcBef>
                <a:spcPts val="0"/>
              </a:spcBef>
              <a:buNone/>
            </a:pPr>
            <a:endParaRPr lang="en-CA" sz="2000" dirty="0" smtClean="0">
              <a:solidFill>
                <a:srgbClr val="FF0000"/>
              </a:solidFill>
              <a:latin typeface="Comic Sans MS" pitchFamily="66" charset="0"/>
            </a:endParaRPr>
          </a:p>
          <a:p>
            <a:pPr marL="0" indent="0">
              <a:spcBef>
                <a:spcPts val="0"/>
              </a:spcBef>
              <a:buNone/>
            </a:pPr>
            <a:endParaRPr lang="en-CA" sz="20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5 E Cycle</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7992888" cy="4320480"/>
          </a:xfrm>
        </p:spPr>
        <p:txBody>
          <a:bodyPr>
            <a:normAutofit/>
          </a:bodyPr>
          <a:lstStyle/>
          <a:p>
            <a:pPr>
              <a:spcBef>
                <a:spcPts val="0"/>
              </a:spcBef>
            </a:pPr>
            <a:r>
              <a:rPr lang="en-CA" sz="2400" b="1" dirty="0" smtClean="0">
                <a:solidFill>
                  <a:srgbClr val="C00000"/>
                </a:solidFill>
              </a:rPr>
              <a:t>The purpose for the ENGAGE stage is to pique student interest and get them personally involved in the lesson, while pre-assessing prior understanding. </a:t>
            </a:r>
          </a:p>
          <a:p>
            <a:pPr>
              <a:spcBef>
                <a:spcPts val="0"/>
              </a:spcBef>
              <a:buNone/>
            </a:pPr>
            <a:endParaRPr lang="en-CA" sz="2400" b="1" dirty="0" smtClean="0">
              <a:solidFill>
                <a:srgbClr val="C00000"/>
              </a:solidFill>
            </a:endParaRPr>
          </a:p>
          <a:p>
            <a:pPr>
              <a:spcBef>
                <a:spcPts val="0"/>
              </a:spcBef>
            </a:pPr>
            <a:r>
              <a:rPr lang="en-CA" sz="2400" b="1" dirty="0" smtClean="0">
                <a:solidFill>
                  <a:srgbClr val="C00000"/>
                </a:solidFill>
              </a:rPr>
              <a:t>At this stage the teacher’s purpose is to create interest and build on the natural curiosity of the students. Students are encouraged to ask questions so as to assess student prior knowledge.</a:t>
            </a:r>
          </a:p>
          <a:p>
            <a:pPr>
              <a:spcBef>
                <a:spcPts val="0"/>
              </a:spcBef>
            </a:pPr>
            <a:endParaRPr lang="en-CA" sz="2400" b="1" dirty="0" smtClean="0">
              <a:solidFill>
                <a:srgbClr val="C00000"/>
              </a:solidFill>
            </a:endParaRPr>
          </a:p>
          <a:p>
            <a:pPr>
              <a:spcBef>
                <a:spcPts val="0"/>
              </a:spcBef>
            </a:pPr>
            <a:r>
              <a:rPr lang="en-CA" sz="2400" b="1" dirty="0" err="1" smtClean="0">
                <a:solidFill>
                  <a:srgbClr val="C00000"/>
                </a:solidFill>
              </a:rPr>
              <a:t>Childrens</a:t>
            </a:r>
            <a:r>
              <a:rPr lang="en-CA" sz="2400" b="1" dirty="0" smtClean="0">
                <a:solidFill>
                  <a:srgbClr val="C00000"/>
                </a:solidFill>
              </a:rPr>
              <a:t>’ literature can be used as a springboard to engage students.</a:t>
            </a:r>
            <a:endParaRPr lang="en-CA" sz="2400" dirty="0" smtClean="0">
              <a:solidFill>
                <a:srgbClr val="FF0000"/>
              </a:solidFill>
            </a:endParaRPr>
          </a:p>
          <a:p>
            <a:pPr marL="0" indent="0">
              <a:spcBef>
                <a:spcPts val="0"/>
              </a:spcBef>
              <a:buNone/>
            </a:pPr>
            <a:endParaRPr lang="en-CA" sz="2000" dirty="0" smtClean="0">
              <a:solidFill>
                <a:srgbClr val="FF0000"/>
              </a:solidFill>
              <a:latin typeface="Comic Sans MS" pitchFamily="66" charset="0"/>
            </a:endParaRPr>
          </a:p>
          <a:p>
            <a:pPr>
              <a:spcBef>
                <a:spcPts val="0"/>
              </a:spcBef>
              <a:buNone/>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5 E Cycle - Engage</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8568952" cy="4536504"/>
          </a:xfrm>
        </p:spPr>
        <p:txBody>
          <a:bodyPr>
            <a:normAutofit/>
          </a:bodyPr>
          <a:lstStyle/>
          <a:p>
            <a:pPr>
              <a:spcBef>
                <a:spcPts val="0"/>
              </a:spcBef>
            </a:pPr>
            <a:r>
              <a:rPr lang="en-CA" sz="2400" b="1" dirty="0" smtClean="0">
                <a:solidFill>
                  <a:srgbClr val="C00000"/>
                </a:solidFill>
              </a:rPr>
              <a:t>The purpose for the EXPLORE stage is to get students involved in the topic; providing them with a chance to build their own understanding.</a:t>
            </a:r>
          </a:p>
          <a:p>
            <a:pPr>
              <a:spcBef>
                <a:spcPts val="0"/>
              </a:spcBef>
            </a:pPr>
            <a:endParaRPr lang="en-CA" sz="2400" b="1" dirty="0" smtClean="0">
              <a:solidFill>
                <a:srgbClr val="C00000"/>
              </a:solidFill>
            </a:endParaRPr>
          </a:p>
          <a:p>
            <a:pPr>
              <a:spcBef>
                <a:spcPts val="0"/>
              </a:spcBef>
            </a:pPr>
            <a:r>
              <a:rPr lang="en-CA" sz="2400" b="1" dirty="0" smtClean="0">
                <a:solidFill>
                  <a:srgbClr val="C00000"/>
                </a:solidFill>
              </a:rPr>
              <a:t>At this stage the teacher’s purpose is to build on their curiosity and provide time and opportunity to problem solve and work through the problem presented.</a:t>
            </a:r>
          </a:p>
          <a:p>
            <a:pPr>
              <a:spcBef>
                <a:spcPts val="0"/>
              </a:spcBef>
            </a:pPr>
            <a:endParaRPr lang="en-CA" sz="2400" b="1" dirty="0" smtClean="0">
              <a:solidFill>
                <a:srgbClr val="C00000"/>
              </a:solidFill>
            </a:endParaRPr>
          </a:p>
          <a:p>
            <a:pPr>
              <a:spcBef>
                <a:spcPts val="0"/>
              </a:spcBef>
            </a:pPr>
            <a:r>
              <a:rPr lang="en-CA" sz="2400" b="1" dirty="0" smtClean="0">
                <a:solidFill>
                  <a:srgbClr val="C00000"/>
                </a:solidFill>
              </a:rPr>
              <a:t>Emphasis is on questioning, data analysis and critical thinking.</a:t>
            </a:r>
          </a:p>
          <a:p>
            <a:pPr>
              <a:spcBef>
                <a:spcPts val="0"/>
              </a:spcBef>
            </a:pPr>
            <a:endParaRPr lang="en-CA" sz="2000" dirty="0" smtClean="0">
              <a:solidFill>
                <a:srgbClr val="FF0000"/>
              </a:solidFill>
              <a:latin typeface="Comic Sans MS" pitchFamily="66" charset="0"/>
            </a:endParaRPr>
          </a:p>
          <a:p>
            <a:pPr marL="0" indent="0">
              <a:spcBef>
                <a:spcPts val="0"/>
              </a:spcBef>
              <a:buNone/>
            </a:pPr>
            <a:endParaRPr lang="en-CA" sz="2000" dirty="0" smtClean="0">
              <a:solidFill>
                <a:srgbClr val="FF0000"/>
              </a:solidFill>
              <a:latin typeface="Comic Sans MS" pitchFamily="66" charset="0"/>
            </a:endParaRPr>
          </a:p>
          <a:p>
            <a:pPr>
              <a:spcBef>
                <a:spcPts val="0"/>
              </a:spcBef>
              <a:buNone/>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5 E Cycle - Explore</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8064896" cy="4536504"/>
          </a:xfrm>
        </p:spPr>
        <p:txBody>
          <a:bodyPr>
            <a:normAutofit/>
          </a:bodyPr>
          <a:lstStyle/>
          <a:p>
            <a:pPr>
              <a:spcBef>
                <a:spcPts val="0"/>
              </a:spcBef>
            </a:pPr>
            <a:r>
              <a:rPr lang="en-CA" sz="2400" b="1" dirty="0" smtClean="0">
                <a:solidFill>
                  <a:srgbClr val="C00000"/>
                </a:solidFill>
              </a:rPr>
              <a:t>The purpose for the EXPLAIN stage is to provide students with an opportunity to communicate what they have learned so far and figure out what it means.</a:t>
            </a:r>
          </a:p>
          <a:p>
            <a:pPr>
              <a:spcBef>
                <a:spcPts val="0"/>
              </a:spcBef>
            </a:pPr>
            <a:endParaRPr lang="en-CA" sz="2400" b="1" dirty="0" smtClean="0">
              <a:solidFill>
                <a:srgbClr val="C00000"/>
              </a:solidFill>
            </a:endParaRPr>
          </a:p>
          <a:p>
            <a:pPr>
              <a:spcBef>
                <a:spcPts val="0"/>
              </a:spcBef>
            </a:pPr>
            <a:r>
              <a:rPr lang="en-CA" sz="2400" b="1" dirty="0" smtClean="0">
                <a:solidFill>
                  <a:srgbClr val="C00000"/>
                </a:solidFill>
              </a:rPr>
              <a:t>At this stage the teacher’s purpose is to facilitate communication between students, teacher and students, and to encourage reflection. Teachers may also provide clarification.</a:t>
            </a:r>
          </a:p>
          <a:p>
            <a:pPr>
              <a:spcBef>
                <a:spcPts val="0"/>
              </a:spcBef>
            </a:pPr>
            <a:endParaRPr lang="en-CA" sz="2400" b="1" dirty="0" smtClean="0">
              <a:solidFill>
                <a:srgbClr val="C00000"/>
              </a:solidFill>
            </a:endParaRPr>
          </a:p>
          <a:p>
            <a:pPr>
              <a:spcBef>
                <a:spcPts val="0"/>
              </a:spcBef>
            </a:pPr>
            <a:r>
              <a:rPr lang="en-CA" sz="2400" b="1" dirty="0" smtClean="0">
                <a:solidFill>
                  <a:srgbClr val="C00000"/>
                </a:solidFill>
              </a:rPr>
              <a:t>This is the stage where students </a:t>
            </a:r>
            <a:r>
              <a:rPr lang="en-CA" sz="2400" b="1" u="sng" dirty="0" smtClean="0">
                <a:solidFill>
                  <a:srgbClr val="C00000"/>
                </a:solidFill>
              </a:rPr>
              <a:t>begin</a:t>
            </a:r>
            <a:r>
              <a:rPr lang="en-CA" sz="2400" b="1" dirty="0" smtClean="0">
                <a:solidFill>
                  <a:srgbClr val="C00000"/>
                </a:solidFill>
              </a:rPr>
              <a:t> to communicate what they have learned.</a:t>
            </a:r>
          </a:p>
          <a:p>
            <a:pPr>
              <a:spcBef>
                <a:spcPts val="0"/>
              </a:spcBef>
            </a:pPr>
            <a:endParaRPr lang="en-CA" sz="2000" dirty="0" smtClean="0">
              <a:solidFill>
                <a:srgbClr val="FF0000"/>
              </a:solidFill>
              <a:latin typeface="Comic Sans MS" pitchFamily="66" charset="0"/>
            </a:endParaRPr>
          </a:p>
          <a:p>
            <a:pPr marL="0" indent="0">
              <a:spcBef>
                <a:spcPts val="0"/>
              </a:spcBef>
              <a:buNone/>
            </a:pPr>
            <a:endParaRPr lang="en-CA" sz="2000" dirty="0" smtClean="0">
              <a:solidFill>
                <a:srgbClr val="FF0000"/>
              </a:solidFill>
              <a:latin typeface="Comic Sans MS" pitchFamily="66" charset="0"/>
            </a:endParaRPr>
          </a:p>
          <a:p>
            <a:pPr>
              <a:spcBef>
                <a:spcPts val="0"/>
              </a:spcBef>
              <a:buNone/>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5 E Cycle - Explain</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8496944" cy="4536504"/>
          </a:xfrm>
        </p:spPr>
        <p:txBody>
          <a:bodyPr>
            <a:normAutofit/>
          </a:bodyPr>
          <a:lstStyle/>
          <a:p>
            <a:pPr>
              <a:spcBef>
                <a:spcPts val="0"/>
              </a:spcBef>
            </a:pPr>
            <a:r>
              <a:rPr lang="en-CA" sz="2400" b="1" dirty="0" smtClean="0">
                <a:solidFill>
                  <a:srgbClr val="C00000"/>
                </a:solidFill>
              </a:rPr>
              <a:t>The purpose for the ELABORATE stage is to allow students to use their new knowledge and continue to explore its implications.</a:t>
            </a:r>
          </a:p>
          <a:p>
            <a:pPr>
              <a:spcBef>
                <a:spcPts val="0"/>
              </a:spcBef>
            </a:pPr>
            <a:endParaRPr lang="en-CA" sz="2400" b="1" dirty="0" smtClean="0">
              <a:solidFill>
                <a:srgbClr val="C00000"/>
              </a:solidFill>
            </a:endParaRPr>
          </a:p>
          <a:p>
            <a:pPr>
              <a:spcBef>
                <a:spcPts val="0"/>
              </a:spcBef>
            </a:pPr>
            <a:r>
              <a:rPr lang="en-CA" sz="2400" b="1" dirty="0" smtClean="0">
                <a:solidFill>
                  <a:srgbClr val="C00000"/>
                </a:solidFill>
              </a:rPr>
              <a:t>At this stage the teacher’s purpose is to remind students of alternative explanations and to remind them to extend the concepts, strategies and skills learned in new situations.</a:t>
            </a:r>
          </a:p>
          <a:p>
            <a:pPr>
              <a:spcBef>
                <a:spcPts val="0"/>
              </a:spcBef>
            </a:pPr>
            <a:endParaRPr lang="en-CA" sz="2400" b="1" dirty="0" smtClean="0">
              <a:solidFill>
                <a:srgbClr val="C00000"/>
              </a:solidFill>
            </a:endParaRPr>
          </a:p>
          <a:p>
            <a:pPr>
              <a:spcBef>
                <a:spcPts val="0"/>
              </a:spcBef>
            </a:pPr>
            <a:r>
              <a:rPr lang="en-CA" sz="2400" b="1" dirty="0" smtClean="0">
                <a:solidFill>
                  <a:srgbClr val="C00000"/>
                </a:solidFill>
              </a:rPr>
              <a:t>Students make connections to related concepts, expand on concepts they have learned and apply their understandings in new ways.</a:t>
            </a:r>
          </a:p>
          <a:p>
            <a:pPr>
              <a:spcBef>
                <a:spcPts val="0"/>
              </a:spcBef>
            </a:pPr>
            <a:endParaRPr lang="en-CA" sz="2000" dirty="0" smtClean="0">
              <a:solidFill>
                <a:srgbClr val="FF0000"/>
              </a:solidFill>
              <a:latin typeface="Comic Sans MS" pitchFamily="66" charset="0"/>
            </a:endParaRPr>
          </a:p>
          <a:p>
            <a:pPr marL="0" indent="0">
              <a:spcBef>
                <a:spcPts val="0"/>
              </a:spcBef>
              <a:buNone/>
            </a:pPr>
            <a:endParaRPr lang="en-CA" sz="2000" dirty="0" smtClean="0">
              <a:solidFill>
                <a:srgbClr val="FF0000"/>
              </a:solidFill>
              <a:latin typeface="Comic Sans MS" pitchFamily="66" charset="0"/>
            </a:endParaRPr>
          </a:p>
          <a:p>
            <a:pPr>
              <a:spcBef>
                <a:spcPts val="0"/>
              </a:spcBef>
              <a:buNone/>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5 E Cycle - Elaborate</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8280920" cy="4536504"/>
          </a:xfrm>
        </p:spPr>
        <p:txBody>
          <a:bodyPr>
            <a:normAutofit/>
          </a:bodyPr>
          <a:lstStyle/>
          <a:p>
            <a:pPr>
              <a:spcBef>
                <a:spcPts val="0"/>
              </a:spcBef>
            </a:pPr>
            <a:r>
              <a:rPr lang="en-CA" sz="2400" b="1" dirty="0" smtClean="0">
                <a:solidFill>
                  <a:srgbClr val="C00000"/>
                </a:solidFill>
              </a:rPr>
              <a:t>The purpose for the EVALUATION stage is for both students and teachers to determine how much learning and understanding has taken place.</a:t>
            </a:r>
          </a:p>
          <a:p>
            <a:pPr>
              <a:spcBef>
                <a:spcPts val="0"/>
              </a:spcBef>
              <a:buNone/>
            </a:pPr>
            <a:endParaRPr lang="en-CA" sz="2400" b="1" dirty="0" smtClean="0">
              <a:solidFill>
                <a:srgbClr val="C00000"/>
              </a:solidFill>
            </a:endParaRPr>
          </a:p>
          <a:p>
            <a:pPr>
              <a:spcBef>
                <a:spcPts val="0"/>
              </a:spcBef>
            </a:pPr>
            <a:r>
              <a:rPr lang="en-CA" sz="2400" b="1" dirty="0" smtClean="0">
                <a:solidFill>
                  <a:srgbClr val="C00000"/>
                </a:solidFill>
              </a:rPr>
              <a:t>At this stage the teacher’s purpose is to observe the students as they apply the new concepts and skills and assess how their thinking, learning and behaviours have changed.</a:t>
            </a:r>
          </a:p>
          <a:p>
            <a:pPr>
              <a:spcBef>
                <a:spcPts val="0"/>
              </a:spcBef>
            </a:pPr>
            <a:endParaRPr lang="en-CA" sz="2400" b="1" dirty="0" smtClean="0">
              <a:solidFill>
                <a:srgbClr val="C00000"/>
              </a:solidFill>
            </a:endParaRPr>
          </a:p>
          <a:p>
            <a:pPr>
              <a:spcBef>
                <a:spcPts val="0"/>
              </a:spcBef>
            </a:pPr>
            <a:r>
              <a:rPr lang="en-CA" sz="2400" b="1" dirty="0" smtClean="0">
                <a:solidFill>
                  <a:srgbClr val="C00000"/>
                </a:solidFill>
              </a:rPr>
              <a:t>Students demonstrate their understanding with their models, plans, reports, drawings, journals and videos. Students are excited to share!</a:t>
            </a:r>
          </a:p>
          <a:p>
            <a:pPr>
              <a:spcBef>
                <a:spcPts val="0"/>
              </a:spcBef>
            </a:pPr>
            <a:endParaRPr lang="en-CA" sz="2000" dirty="0" smtClean="0">
              <a:solidFill>
                <a:srgbClr val="FF0000"/>
              </a:solidFill>
              <a:latin typeface="Comic Sans MS" pitchFamily="66" charset="0"/>
            </a:endParaRPr>
          </a:p>
          <a:p>
            <a:pPr marL="0" indent="0">
              <a:spcBef>
                <a:spcPts val="0"/>
              </a:spcBef>
              <a:buNone/>
            </a:pPr>
            <a:endParaRPr lang="en-CA" sz="2000" dirty="0" smtClean="0">
              <a:solidFill>
                <a:srgbClr val="FF0000"/>
              </a:solidFill>
              <a:latin typeface="Comic Sans MS" pitchFamily="66" charset="0"/>
            </a:endParaRPr>
          </a:p>
          <a:p>
            <a:pPr>
              <a:spcBef>
                <a:spcPts val="0"/>
              </a:spcBef>
              <a:buNone/>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5 E Cycle - Evaluate</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708920"/>
            <a:ext cx="8229600" cy="3556992"/>
          </a:xfrm>
        </p:spPr>
        <p:txBody>
          <a:bodyPr>
            <a:normAutofit lnSpcReduction="10000"/>
          </a:bodyPr>
          <a:lstStyle/>
          <a:p>
            <a:r>
              <a:rPr lang="en-US" sz="2000" dirty="0" smtClean="0">
                <a:solidFill>
                  <a:srgbClr val="C00000"/>
                </a:solidFill>
              </a:rPr>
              <a:t>I have been teaching for 20 years and have had a wide range of teaching assignments from Kindergarten to Grade 5 as well as two Assistant Principal positions. I am currently teaching Grade 3 English at St. Matthew’s School with a class of 19 students (5 girls and 14 boys) of varying interests and abilities.</a:t>
            </a:r>
          </a:p>
          <a:p>
            <a:pPr>
              <a:buNone/>
            </a:pPr>
            <a:endParaRPr lang="en-US" sz="2000" dirty="0" smtClean="0">
              <a:solidFill>
                <a:srgbClr val="C00000"/>
              </a:solidFill>
            </a:endParaRPr>
          </a:p>
          <a:p>
            <a:r>
              <a:rPr lang="en-US" sz="2000" dirty="0" smtClean="0">
                <a:solidFill>
                  <a:srgbClr val="C00000"/>
                </a:solidFill>
              </a:rPr>
              <a:t>After such a fantastic learning experience with STEM last year. We had decided to reapply for a second year. I was thrilled when our application was approved. I knew this would be another fantastic opportunity to improve my teaching and student learning and achievement. Once again STEM was a fabulous learning experience!</a:t>
            </a:r>
          </a:p>
          <a:p>
            <a:endParaRPr lang="en-CA" dirty="0"/>
          </a:p>
        </p:txBody>
      </p:sp>
      <p:sp>
        <p:nvSpPr>
          <p:cNvPr id="4" name="Title 1"/>
          <p:cNvSpPr>
            <a:spLocks noGrp="1"/>
          </p:cNvSpPr>
          <p:nvPr>
            <p:ph type="title"/>
          </p:nvPr>
        </p:nvSpPr>
        <p:spPr>
          <a:xfrm>
            <a:off x="611560" y="260648"/>
            <a:ext cx="8229600" cy="1143000"/>
          </a:xfrm>
        </p:spPr>
        <p:txBody>
          <a:bodyPr>
            <a:normAutofit/>
          </a:bodyPr>
          <a:lstStyle/>
          <a:p>
            <a:r>
              <a:rPr lang="en-US" sz="3600" b="1" dirty="0" smtClean="0">
                <a:solidFill>
                  <a:srgbClr val="C00000"/>
                </a:solidFill>
              </a:rPr>
              <a:t>Mrs. Danielle Bishop</a:t>
            </a:r>
            <a:endParaRPr lang="en-CA" sz="3600" dirty="0">
              <a:solidFill>
                <a:srgbClr val="C00000"/>
              </a:solidFill>
            </a:endParaRPr>
          </a:p>
        </p:txBody>
      </p:sp>
      <p:pic>
        <p:nvPicPr>
          <p:cNvPr id="5" name="Picture 2"/>
          <p:cNvPicPr>
            <a:picLocks noChangeAspect="1" noChangeArrowheads="1"/>
          </p:cNvPicPr>
          <p:nvPr/>
        </p:nvPicPr>
        <p:blipFill>
          <a:blip r:embed="rId3" cstate="print"/>
          <a:srcRect/>
          <a:stretch>
            <a:fillRect/>
          </a:stretch>
        </p:blipFill>
        <p:spPr bwMode="auto">
          <a:xfrm>
            <a:off x="179511" y="188640"/>
            <a:ext cx="1944217" cy="241029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484784"/>
            <a:ext cx="8496944" cy="4680520"/>
          </a:xfrm>
        </p:spPr>
        <p:txBody>
          <a:bodyPr>
            <a:normAutofit/>
          </a:bodyPr>
          <a:lstStyle/>
          <a:p>
            <a:pPr>
              <a:lnSpc>
                <a:spcPct val="150000"/>
              </a:lnSpc>
              <a:spcBef>
                <a:spcPts val="0"/>
              </a:spcBef>
              <a:buFont typeface="Wingdings" pitchFamily="2" charset="2"/>
              <a:buChar char="§"/>
            </a:pPr>
            <a:r>
              <a:rPr lang="en-CA" sz="2400" dirty="0" smtClean="0">
                <a:solidFill>
                  <a:srgbClr val="C00000"/>
                </a:solidFill>
                <a:latin typeface="Comic Sans MS" pitchFamily="66" charset="0"/>
              </a:rPr>
              <a:t>Engage</a:t>
            </a:r>
          </a:p>
          <a:p>
            <a:pPr>
              <a:lnSpc>
                <a:spcPct val="150000"/>
              </a:lnSpc>
              <a:spcBef>
                <a:spcPts val="0"/>
              </a:spcBef>
              <a:buFont typeface="Wingdings" pitchFamily="2" charset="2"/>
              <a:buChar char="§"/>
            </a:pPr>
            <a:r>
              <a:rPr lang="en-CA" sz="2400" strike="sngStrike" dirty="0" smtClean="0"/>
              <a:t>Explore</a:t>
            </a:r>
            <a:r>
              <a:rPr lang="en-CA" sz="2400" dirty="0" smtClean="0">
                <a:solidFill>
                  <a:srgbClr val="C00000"/>
                </a:solidFill>
                <a:latin typeface="Comic Sans MS" pitchFamily="66" charset="0"/>
              </a:rPr>
              <a:t> Engineer</a:t>
            </a:r>
          </a:p>
          <a:p>
            <a:pPr>
              <a:lnSpc>
                <a:spcPct val="150000"/>
              </a:lnSpc>
              <a:spcBef>
                <a:spcPts val="0"/>
              </a:spcBef>
              <a:buFont typeface="Wingdings" pitchFamily="2" charset="2"/>
              <a:buChar char="§"/>
            </a:pPr>
            <a:r>
              <a:rPr lang="en-CA" sz="2400" dirty="0" smtClean="0">
                <a:solidFill>
                  <a:srgbClr val="C00000"/>
                </a:solidFill>
                <a:latin typeface="Comic Sans MS" pitchFamily="66" charset="0"/>
              </a:rPr>
              <a:t>Explain</a:t>
            </a:r>
          </a:p>
          <a:p>
            <a:pPr>
              <a:lnSpc>
                <a:spcPct val="150000"/>
              </a:lnSpc>
              <a:spcBef>
                <a:spcPts val="0"/>
              </a:spcBef>
              <a:buFont typeface="Wingdings" pitchFamily="2" charset="2"/>
              <a:buChar char="§"/>
            </a:pPr>
            <a:r>
              <a:rPr lang="en-CA" sz="2400" dirty="0" smtClean="0">
                <a:solidFill>
                  <a:srgbClr val="C00000"/>
                </a:solidFill>
                <a:latin typeface="Comic Sans MS" pitchFamily="66" charset="0"/>
              </a:rPr>
              <a:t>Elaborate</a:t>
            </a:r>
          </a:p>
          <a:p>
            <a:pPr>
              <a:lnSpc>
                <a:spcPct val="150000"/>
              </a:lnSpc>
              <a:spcBef>
                <a:spcPts val="0"/>
              </a:spcBef>
              <a:buFont typeface="Wingdings" pitchFamily="2" charset="2"/>
              <a:buChar char="§"/>
            </a:pPr>
            <a:r>
              <a:rPr lang="en-CA" sz="2400" dirty="0" smtClean="0">
                <a:solidFill>
                  <a:srgbClr val="C00000"/>
                </a:solidFill>
                <a:latin typeface="Comic Sans MS" pitchFamily="66" charset="0"/>
              </a:rPr>
              <a:t>Evaluate</a:t>
            </a:r>
          </a:p>
          <a:p>
            <a:pPr>
              <a:spcBef>
                <a:spcPts val="0"/>
              </a:spcBef>
            </a:pPr>
            <a:endParaRPr lang="en-CA" sz="2000" dirty="0" smtClean="0">
              <a:solidFill>
                <a:srgbClr val="FF0000"/>
              </a:solidFill>
              <a:latin typeface="Comic Sans MS" pitchFamily="66" charset="0"/>
            </a:endParaRPr>
          </a:p>
          <a:p>
            <a:pPr>
              <a:spcBef>
                <a:spcPts val="0"/>
              </a:spcBef>
            </a:pPr>
            <a:endParaRPr lang="en-CA" sz="2000" dirty="0" smtClean="0">
              <a:solidFill>
                <a:srgbClr val="FF0000"/>
              </a:solidFill>
              <a:latin typeface="Comic Sans MS" pitchFamily="66" charset="0"/>
            </a:endParaRPr>
          </a:p>
          <a:p>
            <a:pPr>
              <a:spcBef>
                <a:spcPts val="0"/>
              </a:spcBef>
            </a:pPr>
            <a:endParaRPr lang="en-CA" sz="2000" dirty="0" smtClean="0">
              <a:solidFill>
                <a:srgbClr val="FF0000"/>
              </a:solidFill>
              <a:latin typeface="Comic Sans MS" pitchFamily="66" charset="0"/>
            </a:endParaRPr>
          </a:p>
          <a:p>
            <a:pPr>
              <a:spcBef>
                <a:spcPts val="0"/>
              </a:spcBef>
            </a:pPr>
            <a:r>
              <a:rPr lang="en-CA" sz="2000" dirty="0" smtClean="0">
                <a:solidFill>
                  <a:srgbClr val="C00000"/>
                </a:solidFill>
                <a:latin typeface="Comic Sans MS" pitchFamily="66" charset="0"/>
              </a:rPr>
              <a:t>This process involves replacing exploration with engineering design.</a:t>
            </a:r>
          </a:p>
          <a:p>
            <a:pPr marL="0" indent="0">
              <a:spcBef>
                <a:spcPts val="0"/>
              </a:spcBef>
              <a:buNone/>
            </a:pPr>
            <a:endParaRPr lang="en-CA" sz="2000" dirty="0" smtClean="0">
              <a:solidFill>
                <a:srgbClr val="FF0000"/>
              </a:solidFill>
              <a:latin typeface="Comic Sans MS" pitchFamily="66" charset="0"/>
            </a:endParaRPr>
          </a:p>
          <a:p>
            <a:pPr>
              <a:spcBef>
                <a:spcPts val="0"/>
              </a:spcBef>
              <a:buNone/>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The EDP – 5E</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484784"/>
            <a:ext cx="4464496" cy="4320480"/>
          </a:xfrm>
        </p:spPr>
        <p:txBody>
          <a:bodyPr>
            <a:normAutofit/>
          </a:bodyPr>
          <a:lstStyle/>
          <a:p>
            <a:pPr marL="0" indent="0">
              <a:spcBef>
                <a:spcPts val="0"/>
              </a:spcBef>
              <a:buNone/>
            </a:pPr>
            <a:endParaRPr lang="en-CA" sz="2000" dirty="0" smtClean="0">
              <a:solidFill>
                <a:srgbClr val="FF0000"/>
              </a:solidFill>
              <a:latin typeface="Comic Sans MS" pitchFamily="66" charset="0"/>
            </a:endParaRPr>
          </a:p>
          <a:p>
            <a:pPr>
              <a:spcBef>
                <a:spcPts val="0"/>
              </a:spcBef>
              <a:buNone/>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The EDP – 5E – Engineer</a:t>
            </a:r>
            <a:endParaRPr lang="en-CA" dirty="0">
              <a:solidFill>
                <a:srgbClr val="C00000"/>
              </a:solidFill>
            </a:endParaRPr>
          </a:p>
        </p:txBody>
      </p:sp>
      <p:sp>
        <p:nvSpPr>
          <p:cNvPr id="5" name="Rectangle 4"/>
          <p:cNvSpPr/>
          <p:nvPr/>
        </p:nvSpPr>
        <p:spPr>
          <a:xfrm>
            <a:off x="395536" y="1412776"/>
            <a:ext cx="8280920" cy="3785652"/>
          </a:xfrm>
          <a:prstGeom prst="rect">
            <a:avLst/>
          </a:prstGeom>
        </p:spPr>
        <p:txBody>
          <a:bodyPr wrap="square">
            <a:spAutoFit/>
          </a:bodyPr>
          <a:lstStyle/>
          <a:p>
            <a:pPr>
              <a:spcBef>
                <a:spcPts val="0"/>
              </a:spcBef>
            </a:pPr>
            <a:r>
              <a:rPr lang="en-CA" sz="2400" b="1" dirty="0" smtClean="0">
                <a:solidFill>
                  <a:srgbClr val="C00000"/>
                </a:solidFill>
              </a:rPr>
              <a:t>The purpose for the ENGINEER stage is to structure a lesson in which students engage in engineering design.</a:t>
            </a:r>
          </a:p>
          <a:p>
            <a:pPr>
              <a:spcBef>
                <a:spcPts val="0"/>
              </a:spcBef>
              <a:buNone/>
            </a:pPr>
            <a:endParaRPr lang="en-CA" sz="2400" b="1" dirty="0" smtClean="0">
              <a:solidFill>
                <a:srgbClr val="C00000"/>
              </a:solidFill>
            </a:endParaRPr>
          </a:p>
          <a:p>
            <a:pPr>
              <a:spcBef>
                <a:spcPts val="0"/>
              </a:spcBef>
            </a:pPr>
            <a:r>
              <a:rPr lang="en-CA" sz="2400" b="1" dirty="0" smtClean="0">
                <a:solidFill>
                  <a:srgbClr val="C00000"/>
                </a:solidFill>
              </a:rPr>
              <a:t>At this stage the teacher’s purpose is to present an engineering challenge and to remind them of prior science knowledge.  It may be necessary to teach relevant science knowledge.</a:t>
            </a:r>
          </a:p>
          <a:p>
            <a:pPr>
              <a:spcBef>
                <a:spcPts val="0"/>
              </a:spcBef>
            </a:pPr>
            <a:endParaRPr lang="en-CA" sz="2400" b="1" dirty="0" smtClean="0">
              <a:solidFill>
                <a:srgbClr val="C00000"/>
              </a:solidFill>
            </a:endParaRPr>
          </a:p>
          <a:p>
            <a:pPr>
              <a:spcBef>
                <a:spcPts val="0"/>
              </a:spcBef>
            </a:pPr>
            <a:r>
              <a:rPr lang="en-CA" sz="2400" b="1" dirty="0" smtClean="0">
                <a:solidFill>
                  <a:srgbClr val="C00000"/>
                </a:solidFill>
              </a:rPr>
              <a:t>Students are trying different design solutions to solve the same problem and learning that a second try is an important engineering strategy.</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484784"/>
            <a:ext cx="7920880" cy="3456384"/>
          </a:xfrm>
        </p:spPr>
        <p:txBody>
          <a:bodyPr>
            <a:normAutofit/>
          </a:bodyPr>
          <a:lstStyle/>
          <a:p>
            <a:pPr>
              <a:spcBef>
                <a:spcPts val="0"/>
              </a:spcBef>
            </a:pPr>
            <a:r>
              <a:rPr lang="en-CA" sz="2400" dirty="0" smtClean="0">
                <a:solidFill>
                  <a:srgbClr val="C00000"/>
                </a:solidFill>
              </a:rPr>
              <a:t>Scientists study nature. They perform experiments with the Scientific Method.</a:t>
            </a:r>
          </a:p>
          <a:p>
            <a:pPr>
              <a:spcBef>
                <a:spcPts val="0"/>
              </a:spcBef>
            </a:pPr>
            <a:endParaRPr lang="en-CA" sz="2400" dirty="0" smtClean="0">
              <a:solidFill>
                <a:srgbClr val="C00000"/>
              </a:solidFill>
            </a:endParaRPr>
          </a:p>
          <a:p>
            <a:pPr>
              <a:spcBef>
                <a:spcPts val="0"/>
              </a:spcBef>
              <a:buNone/>
            </a:pPr>
            <a:endParaRPr lang="en-CA" sz="2400" dirty="0" smtClean="0">
              <a:solidFill>
                <a:srgbClr val="C00000"/>
              </a:solidFill>
            </a:endParaRPr>
          </a:p>
          <a:p>
            <a:pPr>
              <a:spcBef>
                <a:spcPts val="0"/>
              </a:spcBef>
            </a:pPr>
            <a:r>
              <a:rPr lang="en-CA" sz="2400" dirty="0" smtClean="0">
                <a:solidFill>
                  <a:srgbClr val="C00000"/>
                </a:solidFill>
              </a:rPr>
              <a:t>Engineers create new things. They use science to solve problems. Engineers follow the creativity – based Engineering Design Process.</a:t>
            </a: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Engineering Design Process (EDP)</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5832648" cy="2592288"/>
          </a:xfrm>
        </p:spPr>
        <p:txBody>
          <a:bodyPr>
            <a:normAutofit/>
          </a:bodyPr>
          <a:lstStyle/>
          <a:p>
            <a:pPr>
              <a:spcBef>
                <a:spcPts val="0"/>
              </a:spcBef>
            </a:pPr>
            <a:endParaRPr lang="en-CA" sz="2000" dirty="0" smtClean="0">
              <a:solidFill>
                <a:srgbClr val="FF0000"/>
              </a:solidFill>
              <a:latin typeface="Comic Sans MS" pitchFamily="66" charset="0"/>
            </a:endParaRPr>
          </a:p>
          <a:p>
            <a:pPr>
              <a:spcBef>
                <a:spcPts val="0"/>
              </a:spcBef>
              <a:buNone/>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Engineering Design Process (EDP)</a:t>
            </a:r>
            <a:endParaRPr lang="en-CA" dirty="0">
              <a:solidFill>
                <a:srgbClr val="C00000"/>
              </a:solidFill>
            </a:endParaRPr>
          </a:p>
        </p:txBody>
      </p:sp>
      <p:pic>
        <p:nvPicPr>
          <p:cNvPr id="1026" name="Picture 2" descr="T:\STEM Grade 1 and 3 Project PHOTOS 2014 2015\FullDesignProcess_.jpg"/>
          <p:cNvPicPr>
            <a:picLocks noChangeAspect="1" noChangeArrowheads="1"/>
          </p:cNvPicPr>
          <p:nvPr/>
        </p:nvPicPr>
        <p:blipFill>
          <a:blip r:embed="rId2" cstate="print"/>
          <a:srcRect/>
          <a:stretch>
            <a:fillRect/>
          </a:stretch>
        </p:blipFill>
        <p:spPr bwMode="auto">
          <a:xfrm>
            <a:off x="1403648" y="1196752"/>
            <a:ext cx="5976664" cy="547782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484784"/>
            <a:ext cx="7848872" cy="4608512"/>
          </a:xfrm>
        </p:spPr>
        <p:txBody>
          <a:bodyPr>
            <a:normAutofit fontScale="92500" lnSpcReduction="20000"/>
          </a:bodyPr>
          <a:lstStyle/>
          <a:p>
            <a:pPr>
              <a:spcBef>
                <a:spcPts val="0"/>
              </a:spcBef>
              <a:buFont typeface="Wingdings" pitchFamily="2" charset="2"/>
              <a:buChar char="§"/>
            </a:pPr>
            <a:r>
              <a:rPr lang="en-CA" sz="2200" dirty="0" smtClean="0">
                <a:solidFill>
                  <a:srgbClr val="C00000"/>
                </a:solidFill>
                <a:latin typeface="Comic Sans MS" pitchFamily="66" charset="0"/>
              </a:rPr>
              <a:t>Children’s  Literature is also known as Trade Books.</a:t>
            </a:r>
          </a:p>
          <a:p>
            <a:pPr>
              <a:spcBef>
                <a:spcPts val="0"/>
              </a:spcBef>
              <a:buFont typeface="Wingdings" pitchFamily="2" charset="2"/>
              <a:buChar char="§"/>
            </a:pPr>
            <a:endParaRPr lang="en-CA" sz="2200" dirty="0" smtClean="0">
              <a:solidFill>
                <a:srgbClr val="C00000"/>
              </a:solidFill>
              <a:latin typeface="Comic Sans MS" pitchFamily="66" charset="0"/>
            </a:endParaRPr>
          </a:p>
          <a:p>
            <a:pPr>
              <a:spcBef>
                <a:spcPts val="0"/>
              </a:spcBef>
              <a:buNone/>
            </a:pPr>
            <a:endParaRPr lang="en-CA" sz="2200" dirty="0" smtClean="0">
              <a:solidFill>
                <a:srgbClr val="C00000"/>
              </a:solidFill>
              <a:latin typeface="Comic Sans MS" pitchFamily="66" charset="0"/>
            </a:endParaRPr>
          </a:p>
          <a:p>
            <a:pPr>
              <a:spcBef>
                <a:spcPts val="0"/>
              </a:spcBef>
              <a:buNone/>
            </a:pPr>
            <a:r>
              <a:rPr lang="en-CA" sz="2200" b="1" dirty="0" smtClean="0">
                <a:solidFill>
                  <a:srgbClr val="C00000"/>
                </a:solidFill>
                <a:latin typeface="Comic Sans MS" pitchFamily="66" charset="0"/>
              </a:rPr>
              <a:t>Children’s Literature can be used to:</a:t>
            </a:r>
          </a:p>
          <a:p>
            <a:pPr>
              <a:spcBef>
                <a:spcPts val="0"/>
              </a:spcBef>
              <a:buFont typeface="Wingdings" pitchFamily="2" charset="2"/>
              <a:buChar char="§"/>
            </a:pPr>
            <a:endParaRPr lang="en-CA" sz="2200" dirty="0" smtClean="0">
              <a:solidFill>
                <a:srgbClr val="C00000"/>
              </a:solidFill>
              <a:latin typeface="Comic Sans MS" pitchFamily="66" charset="0"/>
            </a:endParaRPr>
          </a:p>
          <a:p>
            <a:pPr>
              <a:spcBef>
                <a:spcPts val="0"/>
              </a:spcBef>
              <a:buFont typeface="Wingdings" pitchFamily="2" charset="2"/>
              <a:buChar char="§"/>
            </a:pPr>
            <a:r>
              <a:rPr lang="en-CA" sz="2200" dirty="0" smtClean="0">
                <a:solidFill>
                  <a:srgbClr val="C00000"/>
                </a:solidFill>
                <a:latin typeface="Comic Sans MS" pitchFamily="66" charset="0"/>
              </a:rPr>
              <a:t>introduce a lesson</a:t>
            </a:r>
          </a:p>
          <a:p>
            <a:pPr>
              <a:spcBef>
                <a:spcPts val="0"/>
              </a:spcBef>
              <a:buFont typeface="Wingdings" pitchFamily="2" charset="2"/>
              <a:buChar char="§"/>
            </a:pPr>
            <a:endParaRPr lang="en-CA" sz="2200" dirty="0" smtClean="0">
              <a:solidFill>
                <a:srgbClr val="C00000"/>
              </a:solidFill>
              <a:latin typeface="Comic Sans MS" pitchFamily="66" charset="0"/>
            </a:endParaRPr>
          </a:p>
          <a:p>
            <a:pPr>
              <a:spcBef>
                <a:spcPts val="0"/>
              </a:spcBef>
              <a:buFont typeface="Wingdings" pitchFamily="2" charset="2"/>
              <a:buChar char="§"/>
            </a:pPr>
            <a:r>
              <a:rPr lang="en-CA" sz="2200" dirty="0" smtClean="0">
                <a:solidFill>
                  <a:srgbClr val="C00000"/>
                </a:solidFill>
                <a:latin typeface="Comic Sans MS" pitchFamily="66" charset="0"/>
              </a:rPr>
              <a:t>launch an “I Wonder”</a:t>
            </a:r>
          </a:p>
          <a:p>
            <a:pPr>
              <a:spcBef>
                <a:spcPts val="0"/>
              </a:spcBef>
              <a:buFont typeface="Wingdings" pitchFamily="2" charset="2"/>
              <a:buChar char="§"/>
            </a:pPr>
            <a:endParaRPr lang="en-CA" sz="2200" dirty="0" smtClean="0">
              <a:solidFill>
                <a:srgbClr val="C00000"/>
              </a:solidFill>
              <a:latin typeface="Comic Sans MS" pitchFamily="66" charset="0"/>
            </a:endParaRPr>
          </a:p>
          <a:p>
            <a:pPr>
              <a:spcBef>
                <a:spcPts val="0"/>
              </a:spcBef>
              <a:buFont typeface="Wingdings" pitchFamily="2" charset="2"/>
              <a:buChar char="§"/>
            </a:pPr>
            <a:r>
              <a:rPr lang="en-CA" sz="2200" dirty="0" smtClean="0">
                <a:solidFill>
                  <a:srgbClr val="C00000"/>
                </a:solidFill>
                <a:latin typeface="Comic Sans MS" pitchFamily="66" charset="0"/>
              </a:rPr>
              <a:t>motivate students</a:t>
            </a:r>
          </a:p>
          <a:p>
            <a:pPr>
              <a:spcBef>
                <a:spcPts val="0"/>
              </a:spcBef>
              <a:buFont typeface="Wingdings" pitchFamily="2" charset="2"/>
              <a:buChar char="§"/>
            </a:pPr>
            <a:endParaRPr lang="en-CA" sz="2200" dirty="0" smtClean="0">
              <a:solidFill>
                <a:srgbClr val="C00000"/>
              </a:solidFill>
              <a:latin typeface="Comic Sans MS" pitchFamily="66" charset="0"/>
            </a:endParaRPr>
          </a:p>
          <a:p>
            <a:pPr>
              <a:spcBef>
                <a:spcPts val="0"/>
              </a:spcBef>
              <a:buFont typeface="Wingdings" pitchFamily="2" charset="2"/>
              <a:buChar char="§"/>
            </a:pPr>
            <a:r>
              <a:rPr lang="en-CA" sz="2200" dirty="0" smtClean="0">
                <a:solidFill>
                  <a:srgbClr val="C00000"/>
                </a:solidFill>
                <a:latin typeface="Comic Sans MS" pitchFamily="66" charset="0"/>
              </a:rPr>
              <a:t>elaborate on ideas discovered in a challenge or activity</a:t>
            </a:r>
          </a:p>
          <a:p>
            <a:pPr>
              <a:spcBef>
                <a:spcPts val="0"/>
              </a:spcBef>
              <a:buFont typeface="Wingdings" pitchFamily="2" charset="2"/>
              <a:buChar char="§"/>
            </a:pPr>
            <a:endParaRPr lang="en-CA" sz="2200" dirty="0" smtClean="0">
              <a:solidFill>
                <a:srgbClr val="C00000"/>
              </a:solidFill>
              <a:latin typeface="Comic Sans MS" pitchFamily="66" charset="0"/>
            </a:endParaRPr>
          </a:p>
          <a:p>
            <a:pPr>
              <a:spcBef>
                <a:spcPts val="0"/>
              </a:spcBef>
              <a:buFont typeface="Wingdings" pitchFamily="2" charset="2"/>
              <a:buChar char="§"/>
            </a:pPr>
            <a:r>
              <a:rPr lang="en-CA" sz="2200" dirty="0" smtClean="0">
                <a:solidFill>
                  <a:srgbClr val="C00000"/>
                </a:solidFill>
                <a:latin typeface="Comic Sans MS" pitchFamily="66" charset="0"/>
              </a:rPr>
              <a:t>teach an actual concept </a:t>
            </a:r>
          </a:p>
          <a:p>
            <a:pPr>
              <a:spcBef>
                <a:spcPts val="0"/>
              </a:spcBef>
              <a:buFont typeface="Wingdings" pitchFamily="2" charset="2"/>
              <a:buChar char="§"/>
            </a:pPr>
            <a:endParaRPr lang="en-CA" sz="2200" dirty="0" smtClean="0">
              <a:solidFill>
                <a:srgbClr val="C00000"/>
              </a:solidFill>
              <a:latin typeface="Comic Sans MS" pitchFamily="66" charset="0"/>
            </a:endParaRPr>
          </a:p>
          <a:p>
            <a:pPr>
              <a:spcBef>
                <a:spcPts val="0"/>
              </a:spcBef>
              <a:buFont typeface="Wingdings" pitchFamily="2" charset="2"/>
              <a:buChar char="§"/>
            </a:pPr>
            <a:r>
              <a:rPr lang="en-CA" sz="2200" dirty="0" smtClean="0">
                <a:solidFill>
                  <a:srgbClr val="C00000"/>
                </a:solidFill>
                <a:latin typeface="Comic Sans MS" pitchFamily="66" charset="0"/>
              </a:rPr>
              <a:t>conclude a lesson or topic </a:t>
            </a:r>
          </a:p>
          <a:p>
            <a:pPr>
              <a:spcBef>
                <a:spcPts val="0"/>
              </a:spcBef>
              <a:buFont typeface="Wingdings" pitchFamily="2" charset="2"/>
              <a:buChar char="§"/>
            </a:pPr>
            <a:endParaRPr lang="en-CA" sz="2200" dirty="0" smtClean="0">
              <a:solidFill>
                <a:srgbClr val="C00000"/>
              </a:solidFill>
              <a:latin typeface="Comic Sans MS" pitchFamily="66" charset="0"/>
            </a:endParaRPr>
          </a:p>
          <a:p>
            <a:pPr>
              <a:spcBef>
                <a:spcPts val="0"/>
              </a:spcBef>
              <a:buFont typeface="Wingdings" pitchFamily="2" charset="2"/>
              <a:buChar char="§"/>
            </a:pPr>
            <a:r>
              <a:rPr lang="en-CA" sz="2200" dirty="0" smtClean="0">
                <a:solidFill>
                  <a:srgbClr val="C00000"/>
                </a:solidFill>
                <a:latin typeface="Comic Sans MS" pitchFamily="66" charset="0"/>
              </a:rPr>
              <a:t>consolidate student ideas and understandings</a:t>
            </a:r>
          </a:p>
          <a:p>
            <a:pPr>
              <a:spcBef>
                <a:spcPts val="0"/>
              </a:spcBef>
            </a:pPr>
            <a:endParaRPr lang="en-CA" sz="2000" dirty="0" smtClean="0">
              <a:solidFill>
                <a:srgbClr val="FF0000"/>
              </a:solidFill>
              <a:latin typeface="Comic Sans MS" pitchFamily="66" charset="0"/>
            </a:endParaRPr>
          </a:p>
          <a:p>
            <a:pPr>
              <a:spcBef>
                <a:spcPts val="0"/>
              </a:spcBef>
            </a:pPr>
            <a:endParaRPr lang="en-CA" sz="2000" dirty="0" smtClean="0">
              <a:solidFill>
                <a:srgbClr val="FF0000"/>
              </a:solidFill>
              <a:latin typeface="Comic Sans MS" pitchFamily="66" charset="0"/>
            </a:endParaRPr>
          </a:p>
          <a:p>
            <a:pPr marL="0" indent="0">
              <a:spcBef>
                <a:spcPts val="0"/>
              </a:spcBef>
              <a:buNone/>
            </a:pPr>
            <a:endParaRPr lang="en-CA" sz="20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Children’s Literature</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Children’s Literature</a:t>
            </a:r>
            <a:endParaRPr lang="en-CA" dirty="0">
              <a:solidFill>
                <a:srgbClr val="C00000"/>
              </a:solidFill>
            </a:endParaRPr>
          </a:p>
        </p:txBody>
      </p:sp>
      <p:pic>
        <p:nvPicPr>
          <p:cNvPr id="8" name="Content Placeholder 7" descr="IMG_6083.JPG"/>
          <p:cNvPicPr>
            <a:picLocks noGrp="1" noChangeAspect="1"/>
          </p:cNvPicPr>
          <p:nvPr>
            <p:ph idx="1"/>
          </p:nvPr>
        </p:nvPicPr>
        <p:blipFill>
          <a:blip r:embed="rId2" cstate="print"/>
          <a:stretch>
            <a:fillRect/>
          </a:stretch>
        </p:blipFill>
        <p:spPr>
          <a:xfrm>
            <a:off x="179512" y="1844824"/>
            <a:ext cx="3203848" cy="2392998"/>
          </a:xfrm>
        </p:spPr>
      </p:pic>
      <p:pic>
        <p:nvPicPr>
          <p:cNvPr id="9" name="Picture 8" descr="IMG_6084.JPG"/>
          <p:cNvPicPr>
            <a:picLocks noChangeAspect="1"/>
          </p:cNvPicPr>
          <p:nvPr/>
        </p:nvPicPr>
        <p:blipFill>
          <a:blip r:embed="rId3" cstate="print"/>
          <a:stretch>
            <a:fillRect/>
          </a:stretch>
        </p:blipFill>
        <p:spPr>
          <a:xfrm>
            <a:off x="2627784" y="4149080"/>
            <a:ext cx="3222295" cy="2406776"/>
          </a:xfrm>
          <a:prstGeom prst="rect">
            <a:avLst/>
          </a:prstGeom>
        </p:spPr>
      </p:pic>
      <p:pic>
        <p:nvPicPr>
          <p:cNvPr id="10" name="Picture 9" descr="IMG_6085.JPG"/>
          <p:cNvPicPr>
            <a:picLocks noChangeAspect="1"/>
          </p:cNvPicPr>
          <p:nvPr/>
        </p:nvPicPr>
        <p:blipFill>
          <a:blip r:embed="rId4" cstate="print"/>
          <a:stretch>
            <a:fillRect/>
          </a:stretch>
        </p:blipFill>
        <p:spPr>
          <a:xfrm>
            <a:off x="5343259" y="1412776"/>
            <a:ext cx="3800741" cy="2838825"/>
          </a:xfrm>
          <a:prstGeom prst="rect">
            <a:avLst/>
          </a:prstGeom>
        </p:spPr>
      </p:pic>
      <p:sp>
        <p:nvSpPr>
          <p:cNvPr id="15" name="TextBox 14"/>
          <p:cNvSpPr txBox="1"/>
          <p:nvPr/>
        </p:nvSpPr>
        <p:spPr>
          <a:xfrm>
            <a:off x="2411760" y="1196752"/>
            <a:ext cx="4392488" cy="523220"/>
          </a:xfrm>
          <a:prstGeom prst="rect">
            <a:avLst/>
          </a:prstGeom>
          <a:noFill/>
        </p:spPr>
        <p:txBody>
          <a:bodyPr wrap="square" rtlCol="0">
            <a:spAutoFit/>
          </a:bodyPr>
          <a:lstStyle/>
          <a:p>
            <a:pPr algn="ctr"/>
            <a:r>
              <a:rPr lang="en-CA" sz="2800" dirty="0" smtClean="0">
                <a:solidFill>
                  <a:srgbClr val="0000FF"/>
                </a:solidFill>
              </a:rPr>
              <a:t>Science</a:t>
            </a:r>
            <a:endParaRPr lang="en-CA" sz="28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Children’s Literature</a:t>
            </a:r>
            <a:endParaRPr lang="en-CA" dirty="0">
              <a:solidFill>
                <a:srgbClr val="C00000"/>
              </a:solidFill>
            </a:endParaRPr>
          </a:p>
        </p:txBody>
      </p:sp>
      <p:pic>
        <p:nvPicPr>
          <p:cNvPr id="12" name="Content Placeholder 11" descr="IMG_6090.JPG"/>
          <p:cNvPicPr>
            <a:picLocks noGrp="1" noChangeAspect="1"/>
          </p:cNvPicPr>
          <p:nvPr>
            <p:ph idx="1"/>
          </p:nvPr>
        </p:nvPicPr>
        <p:blipFill>
          <a:blip r:embed="rId2" cstate="print"/>
          <a:stretch>
            <a:fillRect/>
          </a:stretch>
        </p:blipFill>
        <p:spPr>
          <a:xfrm>
            <a:off x="1115616" y="1556792"/>
            <a:ext cx="3312368" cy="2474053"/>
          </a:xfrm>
        </p:spPr>
      </p:pic>
      <p:pic>
        <p:nvPicPr>
          <p:cNvPr id="13" name="Picture 12" descr="IMG_6099.JPG"/>
          <p:cNvPicPr>
            <a:picLocks noChangeAspect="1"/>
          </p:cNvPicPr>
          <p:nvPr/>
        </p:nvPicPr>
        <p:blipFill>
          <a:blip r:embed="rId3" cstate="print"/>
          <a:stretch>
            <a:fillRect/>
          </a:stretch>
        </p:blipFill>
        <p:spPr>
          <a:xfrm>
            <a:off x="5436096" y="1628800"/>
            <a:ext cx="2410185" cy="1800200"/>
          </a:xfrm>
          <a:prstGeom prst="rect">
            <a:avLst/>
          </a:prstGeom>
        </p:spPr>
      </p:pic>
      <p:pic>
        <p:nvPicPr>
          <p:cNvPr id="14" name="Picture 13" descr="IMG_6101.JPG"/>
          <p:cNvPicPr>
            <a:picLocks noChangeAspect="1"/>
          </p:cNvPicPr>
          <p:nvPr/>
        </p:nvPicPr>
        <p:blipFill>
          <a:blip r:embed="rId4" cstate="print"/>
          <a:stretch>
            <a:fillRect/>
          </a:stretch>
        </p:blipFill>
        <p:spPr>
          <a:xfrm>
            <a:off x="5148064" y="4221088"/>
            <a:ext cx="3029482" cy="2262761"/>
          </a:xfrm>
          <a:prstGeom prst="rect">
            <a:avLst/>
          </a:prstGeom>
        </p:spPr>
      </p:pic>
      <p:pic>
        <p:nvPicPr>
          <p:cNvPr id="15" name="Picture 14" descr="IMG_6100.JPG"/>
          <p:cNvPicPr>
            <a:picLocks noChangeAspect="1"/>
          </p:cNvPicPr>
          <p:nvPr/>
        </p:nvPicPr>
        <p:blipFill>
          <a:blip r:embed="rId5" cstate="print"/>
          <a:stretch>
            <a:fillRect/>
          </a:stretch>
        </p:blipFill>
        <p:spPr>
          <a:xfrm>
            <a:off x="323528" y="4221088"/>
            <a:ext cx="3131840" cy="2339214"/>
          </a:xfrm>
          <a:prstGeom prst="rect">
            <a:avLst/>
          </a:prstGeom>
        </p:spPr>
      </p:pic>
      <p:sp>
        <p:nvSpPr>
          <p:cNvPr id="16" name="TextBox 15"/>
          <p:cNvSpPr txBox="1"/>
          <p:nvPr/>
        </p:nvSpPr>
        <p:spPr>
          <a:xfrm>
            <a:off x="2267744" y="1052736"/>
            <a:ext cx="4392488" cy="523220"/>
          </a:xfrm>
          <a:prstGeom prst="rect">
            <a:avLst/>
          </a:prstGeom>
          <a:noFill/>
        </p:spPr>
        <p:txBody>
          <a:bodyPr wrap="square" rtlCol="0">
            <a:spAutoFit/>
          </a:bodyPr>
          <a:lstStyle/>
          <a:p>
            <a:pPr algn="ctr"/>
            <a:r>
              <a:rPr lang="en-CA" sz="2800" dirty="0" smtClean="0">
                <a:solidFill>
                  <a:srgbClr val="0000FF"/>
                </a:solidFill>
              </a:rPr>
              <a:t>Engineer</a:t>
            </a:r>
            <a:endParaRPr lang="en-CA" sz="28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Children’s Literature</a:t>
            </a:r>
            <a:endParaRPr lang="en-CA" dirty="0">
              <a:solidFill>
                <a:srgbClr val="C00000"/>
              </a:solidFill>
            </a:endParaRPr>
          </a:p>
        </p:txBody>
      </p:sp>
      <p:pic>
        <p:nvPicPr>
          <p:cNvPr id="8" name="Content Placeholder 7" descr="IMG_6087.JPG"/>
          <p:cNvPicPr>
            <a:picLocks noGrp="1" noChangeAspect="1"/>
          </p:cNvPicPr>
          <p:nvPr>
            <p:ph idx="1"/>
          </p:nvPr>
        </p:nvPicPr>
        <p:blipFill>
          <a:blip r:embed="rId2" cstate="print"/>
          <a:stretch>
            <a:fillRect/>
          </a:stretch>
        </p:blipFill>
        <p:spPr>
          <a:xfrm>
            <a:off x="1331640" y="4293096"/>
            <a:ext cx="2448272" cy="1828648"/>
          </a:xfrm>
        </p:spPr>
      </p:pic>
      <p:pic>
        <p:nvPicPr>
          <p:cNvPr id="9" name="Picture 8" descr="IMG_6088.JPG"/>
          <p:cNvPicPr>
            <a:picLocks noChangeAspect="1"/>
          </p:cNvPicPr>
          <p:nvPr/>
        </p:nvPicPr>
        <p:blipFill>
          <a:blip r:embed="rId3" cstate="print"/>
          <a:stretch>
            <a:fillRect/>
          </a:stretch>
        </p:blipFill>
        <p:spPr>
          <a:xfrm>
            <a:off x="611560" y="1628800"/>
            <a:ext cx="2892222" cy="2160240"/>
          </a:xfrm>
          <a:prstGeom prst="rect">
            <a:avLst/>
          </a:prstGeom>
        </p:spPr>
      </p:pic>
      <p:pic>
        <p:nvPicPr>
          <p:cNvPr id="10" name="Picture 9" descr="IMG_6089.JPG"/>
          <p:cNvPicPr>
            <a:picLocks noChangeAspect="1"/>
          </p:cNvPicPr>
          <p:nvPr/>
        </p:nvPicPr>
        <p:blipFill>
          <a:blip r:embed="rId4" cstate="print"/>
          <a:stretch>
            <a:fillRect/>
          </a:stretch>
        </p:blipFill>
        <p:spPr>
          <a:xfrm>
            <a:off x="5220072" y="4149080"/>
            <a:ext cx="2951966" cy="2204864"/>
          </a:xfrm>
          <a:prstGeom prst="rect">
            <a:avLst/>
          </a:prstGeom>
        </p:spPr>
      </p:pic>
      <p:pic>
        <p:nvPicPr>
          <p:cNvPr id="11" name="Picture 10" descr="IMG_6090.JPG"/>
          <p:cNvPicPr>
            <a:picLocks noChangeAspect="1"/>
          </p:cNvPicPr>
          <p:nvPr/>
        </p:nvPicPr>
        <p:blipFill>
          <a:blip r:embed="rId5" cstate="print"/>
          <a:stretch>
            <a:fillRect/>
          </a:stretch>
        </p:blipFill>
        <p:spPr>
          <a:xfrm>
            <a:off x="6228184" y="1556792"/>
            <a:ext cx="2451037" cy="1830713"/>
          </a:xfrm>
          <a:prstGeom prst="rect">
            <a:avLst/>
          </a:prstGeom>
        </p:spPr>
      </p:pic>
      <p:sp>
        <p:nvSpPr>
          <p:cNvPr id="16" name="TextBox 15"/>
          <p:cNvSpPr txBox="1"/>
          <p:nvPr/>
        </p:nvSpPr>
        <p:spPr>
          <a:xfrm>
            <a:off x="2339752" y="1052736"/>
            <a:ext cx="4392488" cy="523220"/>
          </a:xfrm>
          <a:prstGeom prst="rect">
            <a:avLst/>
          </a:prstGeom>
          <a:noFill/>
        </p:spPr>
        <p:txBody>
          <a:bodyPr wrap="square" rtlCol="0">
            <a:spAutoFit/>
          </a:bodyPr>
          <a:lstStyle/>
          <a:p>
            <a:pPr algn="ctr"/>
            <a:r>
              <a:rPr lang="en-CA" sz="2800" dirty="0" smtClean="0">
                <a:solidFill>
                  <a:srgbClr val="0000FF"/>
                </a:solidFill>
              </a:rPr>
              <a:t>Engineer Design Process </a:t>
            </a:r>
            <a:endParaRPr lang="en-CA" sz="28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Children’s Literature</a:t>
            </a:r>
            <a:endParaRPr lang="en-CA" dirty="0">
              <a:solidFill>
                <a:srgbClr val="C00000"/>
              </a:solidFill>
            </a:endParaRPr>
          </a:p>
        </p:txBody>
      </p:sp>
      <p:pic>
        <p:nvPicPr>
          <p:cNvPr id="11" name="Content Placeholder 10" descr="IMG_6093.JPG"/>
          <p:cNvPicPr>
            <a:picLocks noGrp="1" noChangeAspect="1"/>
          </p:cNvPicPr>
          <p:nvPr>
            <p:ph idx="1"/>
          </p:nvPr>
        </p:nvPicPr>
        <p:blipFill>
          <a:blip r:embed="rId2" cstate="print"/>
          <a:stretch>
            <a:fillRect/>
          </a:stretch>
        </p:blipFill>
        <p:spPr>
          <a:xfrm>
            <a:off x="395536" y="1844824"/>
            <a:ext cx="3225448" cy="2409131"/>
          </a:xfrm>
        </p:spPr>
      </p:pic>
      <p:pic>
        <p:nvPicPr>
          <p:cNvPr id="12" name="Picture 11" descr="IMG_6091.JPG"/>
          <p:cNvPicPr>
            <a:picLocks noChangeAspect="1"/>
          </p:cNvPicPr>
          <p:nvPr/>
        </p:nvPicPr>
        <p:blipFill>
          <a:blip r:embed="rId3" cstate="print"/>
          <a:stretch>
            <a:fillRect/>
          </a:stretch>
        </p:blipFill>
        <p:spPr>
          <a:xfrm>
            <a:off x="5724128" y="4149080"/>
            <a:ext cx="3125887" cy="2334768"/>
          </a:xfrm>
          <a:prstGeom prst="rect">
            <a:avLst/>
          </a:prstGeom>
        </p:spPr>
      </p:pic>
      <p:pic>
        <p:nvPicPr>
          <p:cNvPr id="13" name="Picture 12" descr="IMG_6092.JPG"/>
          <p:cNvPicPr>
            <a:picLocks noChangeAspect="1"/>
          </p:cNvPicPr>
          <p:nvPr/>
        </p:nvPicPr>
        <p:blipFill>
          <a:blip r:embed="rId4" cstate="print"/>
          <a:stretch>
            <a:fillRect/>
          </a:stretch>
        </p:blipFill>
        <p:spPr>
          <a:xfrm>
            <a:off x="4860032" y="1628800"/>
            <a:ext cx="3222295" cy="2406776"/>
          </a:xfrm>
          <a:prstGeom prst="rect">
            <a:avLst/>
          </a:prstGeom>
        </p:spPr>
      </p:pic>
      <p:pic>
        <p:nvPicPr>
          <p:cNvPr id="14" name="Picture 13" descr="IMG_6094.JPG"/>
          <p:cNvPicPr>
            <a:picLocks noChangeAspect="1"/>
          </p:cNvPicPr>
          <p:nvPr/>
        </p:nvPicPr>
        <p:blipFill>
          <a:blip r:embed="rId5" cstate="print"/>
          <a:stretch>
            <a:fillRect/>
          </a:stretch>
        </p:blipFill>
        <p:spPr>
          <a:xfrm>
            <a:off x="1979712" y="4293096"/>
            <a:ext cx="3103870" cy="2318323"/>
          </a:xfrm>
          <a:prstGeom prst="rect">
            <a:avLst/>
          </a:prstGeom>
        </p:spPr>
      </p:pic>
      <p:sp>
        <p:nvSpPr>
          <p:cNvPr id="15" name="TextBox 14"/>
          <p:cNvSpPr txBox="1"/>
          <p:nvPr/>
        </p:nvSpPr>
        <p:spPr>
          <a:xfrm>
            <a:off x="2411760" y="1124744"/>
            <a:ext cx="4392488" cy="523220"/>
          </a:xfrm>
          <a:prstGeom prst="rect">
            <a:avLst/>
          </a:prstGeom>
          <a:noFill/>
        </p:spPr>
        <p:txBody>
          <a:bodyPr wrap="square" rtlCol="0">
            <a:spAutoFit/>
          </a:bodyPr>
          <a:lstStyle/>
          <a:p>
            <a:pPr algn="ctr"/>
            <a:r>
              <a:rPr lang="en-CA" sz="2800" dirty="0" smtClean="0">
                <a:solidFill>
                  <a:srgbClr val="0000FF"/>
                </a:solidFill>
              </a:rPr>
              <a:t>Architect</a:t>
            </a:r>
            <a:endParaRPr lang="en-CA" sz="2800" dirty="0">
              <a:solidFill>
                <a:srgbClr val="0000FF"/>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484784"/>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Implementation</a:t>
            </a:r>
            <a:endParaRPr lang="en-CA" dirty="0">
              <a:solidFill>
                <a:srgbClr val="C00000"/>
              </a:solidFill>
            </a:endParaRPr>
          </a:p>
        </p:txBody>
      </p:sp>
      <p:sp>
        <p:nvSpPr>
          <p:cNvPr id="2" name="Rectangle 1"/>
          <p:cNvSpPr/>
          <p:nvPr/>
        </p:nvSpPr>
        <p:spPr>
          <a:xfrm>
            <a:off x="323528" y="1268760"/>
            <a:ext cx="5184576" cy="5355312"/>
          </a:xfrm>
          <a:prstGeom prst="rect">
            <a:avLst/>
          </a:prstGeom>
        </p:spPr>
        <p:txBody>
          <a:bodyPr wrap="square">
            <a:spAutoFit/>
          </a:bodyPr>
          <a:lstStyle/>
          <a:p>
            <a:pPr>
              <a:spcBef>
                <a:spcPts val="0"/>
              </a:spcBef>
            </a:pPr>
            <a:r>
              <a:rPr lang="en-CA" dirty="0" smtClean="0">
                <a:solidFill>
                  <a:srgbClr val="FF0000"/>
                </a:solidFill>
                <a:latin typeface="Comic Sans MS" pitchFamily="66" charset="0"/>
              </a:rPr>
              <a:t> </a:t>
            </a:r>
            <a:r>
              <a:rPr lang="en-CA" dirty="0" smtClean="0">
                <a:solidFill>
                  <a:srgbClr val="C00000"/>
                </a:solidFill>
                <a:latin typeface="Comic Sans MS" pitchFamily="66" charset="0"/>
              </a:rPr>
              <a:t>Curriculum outcomes from grades 1 and 3 math and science were selected to be the focus of our inquiry based activities and lessons. </a:t>
            </a:r>
          </a:p>
          <a:p>
            <a:pPr>
              <a:spcBef>
                <a:spcPts val="0"/>
              </a:spcBef>
            </a:pPr>
            <a:endParaRPr lang="en-CA" dirty="0" smtClean="0">
              <a:solidFill>
                <a:srgbClr val="C00000"/>
              </a:solidFill>
              <a:latin typeface="Comic Sans MS" pitchFamily="66" charset="0"/>
            </a:endParaRPr>
          </a:p>
          <a:p>
            <a:pPr>
              <a:spcBef>
                <a:spcPts val="0"/>
              </a:spcBef>
            </a:pPr>
            <a:endParaRPr lang="en-CA" dirty="0">
              <a:solidFill>
                <a:srgbClr val="C00000"/>
              </a:solidFill>
              <a:latin typeface="Comic Sans MS" pitchFamily="66" charset="0"/>
            </a:endParaRPr>
          </a:p>
          <a:p>
            <a:pPr>
              <a:spcBef>
                <a:spcPts val="0"/>
              </a:spcBef>
            </a:pPr>
            <a:r>
              <a:rPr lang="en-CA" dirty="0" smtClean="0">
                <a:solidFill>
                  <a:srgbClr val="C00000"/>
                </a:solidFill>
                <a:latin typeface="Comic Sans MS" pitchFamily="66" charset="0"/>
              </a:rPr>
              <a:t>Student surveys, vocabulary inventories and interviews were administered to determine students beliefs, feelings and understandings about math and science. Students were asked to represent “What is a scientist?” and “What is an engineer?”. They also drew pictures of their perception of science learning in their classroom.</a:t>
            </a:r>
          </a:p>
          <a:p>
            <a:pPr>
              <a:spcBef>
                <a:spcPts val="0"/>
              </a:spcBef>
            </a:pPr>
            <a:endParaRPr lang="en-CA" dirty="0" smtClean="0">
              <a:solidFill>
                <a:srgbClr val="C00000"/>
              </a:solidFill>
              <a:latin typeface="Comic Sans MS" pitchFamily="66" charset="0"/>
            </a:endParaRPr>
          </a:p>
          <a:p>
            <a:pPr>
              <a:spcBef>
                <a:spcPts val="0"/>
              </a:spcBef>
            </a:pPr>
            <a:endParaRPr lang="en-CA" dirty="0" smtClean="0">
              <a:solidFill>
                <a:srgbClr val="C00000"/>
              </a:solidFill>
              <a:latin typeface="Comic Sans MS" pitchFamily="66" charset="0"/>
            </a:endParaRPr>
          </a:p>
          <a:p>
            <a:pPr>
              <a:spcBef>
                <a:spcPts val="0"/>
              </a:spcBef>
            </a:pPr>
            <a:endParaRPr lang="en-CA" dirty="0" smtClean="0">
              <a:solidFill>
                <a:srgbClr val="C00000"/>
              </a:solidFill>
              <a:latin typeface="Comic Sans MS" pitchFamily="66" charset="0"/>
            </a:endParaRPr>
          </a:p>
          <a:p>
            <a:pPr>
              <a:spcBef>
                <a:spcPts val="0"/>
              </a:spcBef>
            </a:pPr>
            <a:endParaRPr lang="en-CA" dirty="0" smtClean="0">
              <a:solidFill>
                <a:srgbClr val="C00000"/>
              </a:solidFill>
              <a:latin typeface="Comic Sans MS" pitchFamily="66" charset="0"/>
            </a:endParaRPr>
          </a:p>
          <a:p>
            <a:pPr>
              <a:spcBef>
                <a:spcPts val="0"/>
              </a:spcBef>
            </a:pPr>
            <a:endParaRPr lang="en-CA" dirty="0">
              <a:solidFill>
                <a:srgbClr val="C00000"/>
              </a:solidFill>
              <a:latin typeface="Comic Sans MS" pitchFamily="66" charset="0"/>
            </a:endParaRPr>
          </a:p>
        </p:txBody>
      </p:sp>
      <p:pic>
        <p:nvPicPr>
          <p:cNvPr id="5" name="Picture 4" descr="iwonderdoesplaydohfloat2.jpg.jpg"/>
          <p:cNvPicPr>
            <a:picLocks noChangeAspect="1"/>
          </p:cNvPicPr>
          <p:nvPr/>
        </p:nvPicPr>
        <p:blipFill>
          <a:blip r:embed="rId2" cstate="print"/>
          <a:stretch>
            <a:fillRect/>
          </a:stretch>
        </p:blipFill>
        <p:spPr>
          <a:xfrm>
            <a:off x="5724128" y="1340768"/>
            <a:ext cx="2850539" cy="417646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996952"/>
            <a:ext cx="8229600" cy="2880320"/>
          </a:xfrm>
        </p:spPr>
        <p:txBody>
          <a:bodyPr>
            <a:normAutofit fontScale="77500" lnSpcReduction="20000"/>
          </a:bodyPr>
          <a:lstStyle/>
          <a:p>
            <a:r>
              <a:rPr lang="en-US" sz="2800" dirty="0">
                <a:solidFill>
                  <a:srgbClr val="C00000"/>
                </a:solidFill>
              </a:rPr>
              <a:t>I am presently teaching </a:t>
            </a:r>
            <a:r>
              <a:rPr lang="en-US" sz="2800" dirty="0" smtClean="0">
                <a:solidFill>
                  <a:srgbClr val="C00000"/>
                </a:solidFill>
              </a:rPr>
              <a:t>Grade </a:t>
            </a:r>
            <a:r>
              <a:rPr lang="en-US" sz="2800" dirty="0">
                <a:solidFill>
                  <a:srgbClr val="C00000"/>
                </a:solidFill>
              </a:rPr>
              <a:t>3. I have 21 students – 7 girls and 14 boys. This is my second year participating with Teachers In Action. Once again, I have been involved with the creation and implementation of this year’s project with some great colleagues. Bringing inquiry based teaching and learning into my classroom has been a very positive experience for both myself and my students. Interest, intrigue, motivation and collaboration transpire among the children. We are teaching and learning across the curriculum in an authentic and natural way. I have learned a lot about the engineering design process through this project.</a:t>
            </a:r>
          </a:p>
          <a:p>
            <a:endParaRPr lang="en-CA" dirty="0"/>
          </a:p>
        </p:txBody>
      </p:sp>
      <p:sp>
        <p:nvSpPr>
          <p:cNvPr id="4" name="Title 1"/>
          <p:cNvSpPr>
            <a:spLocks noGrp="1"/>
          </p:cNvSpPr>
          <p:nvPr>
            <p:ph type="title"/>
          </p:nvPr>
        </p:nvSpPr>
        <p:spPr/>
        <p:txBody>
          <a:bodyPr>
            <a:normAutofit/>
          </a:bodyPr>
          <a:lstStyle/>
          <a:p>
            <a:r>
              <a:rPr lang="en-US" sz="3600" b="1" dirty="0" smtClean="0">
                <a:solidFill>
                  <a:srgbClr val="C00000"/>
                </a:solidFill>
              </a:rPr>
              <a:t>Ms. Nancy Ryan</a:t>
            </a:r>
            <a:endParaRPr lang="en-CA" sz="3600" dirty="0">
              <a:solidFill>
                <a:srgbClr val="C00000"/>
              </a:solidFill>
            </a:endParaRPr>
          </a:p>
        </p:txBody>
      </p:sp>
      <p:pic>
        <p:nvPicPr>
          <p:cNvPr id="5" name="Picture 2"/>
          <p:cNvPicPr>
            <a:picLocks noChangeAspect="1" noChangeArrowheads="1"/>
          </p:cNvPicPr>
          <p:nvPr/>
        </p:nvPicPr>
        <p:blipFill>
          <a:blip r:embed="rId3" cstate="print"/>
          <a:stretch>
            <a:fillRect/>
          </a:stretch>
        </p:blipFill>
        <p:spPr bwMode="auto">
          <a:xfrm>
            <a:off x="179511" y="221930"/>
            <a:ext cx="2091017" cy="2525708"/>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Implementation</a:t>
            </a:r>
            <a:endParaRPr lang="en-CA" dirty="0">
              <a:solidFill>
                <a:srgbClr val="C00000"/>
              </a:solidFill>
            </a:endParaRPr>
          </a:p>
        </p:txBody>
      </p:sp>
      <p:sp>
        <p:nvSpPr>
          <p:cNvPr id="5" name="Rectangle 4"/>
          <p:cNvSpPr/>
          <p:nvPr/>
        </p:nvSpPr>
        <p:spPr>
          <a:xfrm>
            <a:off x="323528" y="1772816"/>
            <a:ext cx="4320480" cy="3970318"/>
          </a:xfrm>
          <a:prstGeom prst="rect">
            <a:avLst/>
          </a:prstGeom>
        </p:spPr>
        <p:txBody>
          <a:bodyPr wrap="square">
            <a:spAutoFit/>
          </a:bodyPr>
          <a:lstStyle/>
          <a:p>
            <a:r>
              <a:rPr lang="en-CA" dirty="0" smtClean="0">
                <a:solidFill>
                  <a:srgbClr val="C00000"/>
                </a:solidFill>
                <a:latin typeface="Comic Sans MS" pitchFamily="66" charset="0"/>
              </a:rPr>
              <a:t>This data was collected before and</a:t>
            </a:r>
          </a:p>
          <a:p>
            <a:r>
              <a:rPr lang="en-CA" dirty="0" smtClean="0">
                <a:solidFill>
                  <a:srgbClr val="C00000"/>
                </a:solidFill>
                <a:latin typeface="Comic Sans MS" pitchFamily="66" charset="0"/>
              </a:rPr>
              <a:t> after our project implementation. </a:t>
            </a:r>
          </a:p>
          <a:p>
            <a:endParaRPr lang="en-CA" dirty="0" smtClean="0">
              <a:solidFill>
                <a:srgbClr val="C00000"/>
              </a:solidFill>
              <a:latin typeface="Comic Sans MS" pitchFamily="66" charset="0"/>
            </a:endParaRPr>
          </a:p>
          <a:p>
            <a:endParaRPr lang="en-CA" dirty="0" smtClean="0">
              <a:solidFill>
                <a:srgbClr val="C00000"/>
              </a:solidFill>
              <a:latin typeface="Comic Sans MS" pitchFamily="66" charset="0"/>
            </a:endParaRPr>
          </a:p>
          <a:p>
            <a:endParaRPr lang="en-CA" dirty="0" smtClean="0">
              <a:solidFill>
                <a:srgbClr val="C00000"/>
              </a:solidFill>
              <a:latin typeface="Comic Sans MS" pitchFamily="66" charset="0"/>
            </a:endParaRPr>
          </a:p>
          <a:p>
            <a:pPr>
              <a:spcBef>
                <a:spcPts val="0"/>
              </a:spcBef>
            </a:pPr>
            <a:r>
              <a:rPr lang="en-CA" dirty="0" smtClean="0">
                <a:solidFill>
                  <a:srgbClr val="C00000"/>
                </a:solidFill>
                <a:latin typeface="Comic Sans MS" pitchFamily="66" charset="0"/>
              </a:rPr>
              <a:t>Data was collected from student work samples, classroom observations, videos and photographs (iPad) and their engineering designs and prototypes.  </a:t>
            </a:r>
          </a:p>
          <a:p>
            <a:pPr>
              <a:spcBef>
                <a:spcPts val="0"/>
              </a:spcBef>
            </a:pPr>
            <a:endParaRPr lang="en-CA" dirty="0" smtClean="0">
              <a:solidFill>
                <a:srgbClr val="C00000"/>
              </a:solidFill>
              <a:latin typeface="Comic Sans MS" pitchFamily="66" charset="0"/>
            </a:endParaRPr>
          </a:p>
          <a:p>
            <a:pPr>
              <a:spcBef>
                <a:spcPts val="0"/>
              </a:spcBef>
            </a:pPr>
            <a:endParaRPr lang="en-CA" dirty="0" smtClean="0">
              <a:solidFill>
                <a:srgbClr val="C00000"/>
              </a:solidFill>
              <a:latin typeface="Comic Sans MS" pitchFamily="66" charset="0"/>
            </a:endParaRPr>
          </a:p>
          <a:p>
            <a:pPr>
              <a:spcBef>
                <a:spcPts val="0"/>
              </a:spcBef>
            </a:pPr>
            <a:endParaRPr lang="en-CA" dirty="0" smtClean="0">
              <a:solidFill>
                <a:srgbClr val="C00000"/>
              </a:solidFill>
              <a:latin typeface="Comic Sans MS" pitchFamily="66" charset="0"/>
            </a:endParaRPr>
          </a:p>
          <a:p>
            <a:pPr>
              <a:spcBef>
                <a:spcPts val="0"/>
              </a:spcBef>
            </a:pPr>
            <a:endParaRPr lang="en-CA" dirty="0">
              <a:solidFill>
                <a:srgbClr val="C00000"/>
              </a:solidFill>
              <a:latin typeface="Comic Sans MS" pitchFamily="66" charset="0"/>
            </a:endParaRPr>
          </a:p>
        </p:txBody>
      </p:sp>
      <p:pic>
        <p:nvPicPr>
          <p:cNvPr id="6" name="Picture 5" descr="leprechauntrap.jpg.JPG"/>
          <p:cNvPicPr>
            <a:picLocks noChangeAspect="1"/>
          </p:cNvPicPr>
          <p:nvPr/>
        </p:nvPicPr>
        <p:blipFill>
          <a:blip r:embed="rId2" cstate="print"/>
          <a:stretch>
            <a:fillRect/>
          </a:stretch>
        </p:blipFill>
        <p:spPr>
          <a:xfrm>
            <a:off x="5436096" y="1628800"/>
            <a:ext cx="3209239" cy="450912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r>
              <a:rPr lang="en-CA" b="1" dirty="0" smtClean="0">
                <a:solidFill>
                  <a:srgbClr val="C00000"/>
                </a:solidFill>
              </a:rPr>
              <a:t>I Wonder????</a:t>
            </a:r>
            <a:endParaRPr lang="en-CA" b="1" dirty="0"/>
          </a:p>
        </p:txBody>
      </p:sp>
      <p:pic>
        <p:nvPicPr>
          <p:cNvPr id="3075" name="Picture 3" descr="T:\STEM 2015-16 Shapes of Strength PHOTOS Grade 1 and 3\3 Bishop\Iwonderboard.jpg.jpg"/>
          <p:cNvPicPr>
            <a:picLocks noChangeAspect="1" noChangeArrowheads="1"/>
          </p:cNvPicPr>
          <p:nvPr/>
        </p:nvPicPr>
        <p:blipFill>
          <a:blip r:embed="rId2" cstate="print"/>
          <a:srcRect/>
          <a:stretch>
            <a:fillRect/>
          </a:stretch>
        </p:blipFill>
        <p:spPr bwMode="auto">
          <a:xfrm>
            <a:off x="179512" y="476672"/>
            <a:ext cx="2771800" cy="3031657"/>
          </a:xfrm>
          <a:prstGeom prst="rect">
            <a:avLst/>
          </a:prstGeom>
          <a:noFill/>
        </p:spPr>
      </p:pic>
      <p:pic>
        <p:nvPicPr>
          <p:cNvPr id="3076" name="Picture 4" descr="T:\STEMPicsG1\IMG_1498.JPG"/>
          <p:cNvPicPr>
            <a:picLocks noChangeAspect="1" noChangeArrowheads="1"/>
          </p:cNvPicPr>
          <p:nvPr/>
        </p:nvPicPr>
        <p:blipFill>
          <a:blip r:embed="rId3" cstate="print"/>
          <a:srcRect/>
          <a:stretch>
            <a:fillRect/>
          </a:stretch>
        </p:blipFill>
        <p:spPr bwMode="auto">
          <a:xfrm>
            <a:off x="5364088" y="1124744"/>
            <a:ext cx="3143953" cy="2348261"/>
          </a:xfrm>
          <a:prstGeom prst="rect">
            <a:avLst/>
          </a:prstGeom>
          <a:noFill/>
        </p:spPr>
      </p:pic>
      <p:pic>
        <p:nvPicPr>
          <p:cNvPr id="3077" name="Picture 5" descr="T:\STEMPicsG1\IMG_1500.JPG"/>
          <p:cNvPicPr>
            <a:picLocks noChangeAspect="1" noChangeArrowheads="1"/>
          </p:cNvPicPr>
          <p:nvPr/>
        </p:nvPicPr>
        <p:blipFill>
          <a:blip r:embed="rId4" cstate="print"/>
          <a:srcRect/>
          <a:stretch>
            <a:fillRect/>
          </a:stretch>
        </p:blipFill>
        <p:spPr bwMode="auto">
          <a:xfrm>
            <a:off x="5436096" y="4293096"/>
            <a:ext cx="2912534" cy="2088232"/>
          </a:xfrm>
          <a:prstGeom prst="rect">
            <a:avLst/>
          </a:prstGeom>
          <a:noFill/>
        </p:spPr>
      </p:pic>
      <p:pic>
        <p:nvPicPr>
          <p:cNvPr id="7" name="Picture 6" descr="I wonder book.jpg"/>
          <p:cNvPicPr>
            <a:picLocks noChangeAspect="1"/>
          </p:cNvPicPr>
          <p:nvPr/>
        </p:nvPicPr>
        <p:blipFill>
          <a:blip r:embed="rId5" cstate="print"/>
          <a:stretch>
            <a:fillRect/>
          </a:stretch>
        </p:blipFill>
        <p:spPr>
          <a:xfrm>
            <a:off x="1571495" y="3068960"/>
            <a:ext cx="3606401" cy="29523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CA" b="1" dirty="0" smtClean="0">
                <a:solidFill>
                  <a:srgbClr val="C00000"/>
                </a:solidFill>
              </a:rPr>
              <a:t>I Wonder????</a:t>
            </a:r>
            <a:endParaRPr lang="en-CA" b="1" dirty="0">
              <a:solidFill>
                <a:srgbClr val="C00000"/>
              </a:solidFill>
            </a:endParaRPr>
          </a:p>
        </p:txBody>
      </p:sp>
      <p:pic>
        <p:nvPicPr>
          <p:cNvPr id="1026" name="Picture 2" descr="T:\STEM 2015-16 Shapes of Strength PHOTOS Grade 1 and 3\3 Vincent\iPhone Image C3B13F.jpg"/>
          <p:cNvPicPr>
            <a:picLocks noChangeAspect="1" noChangeArrowheads="1"/>
          </p:cNvPicPr>
          <p:nvPr/>
        </p:nvPicPr>
        <p:blipFill>
          <a:blip r:embed="rId2" cstate="print"/>
          <a:srcRect/>
          <a:stretch>
            <a:fillRect/>
          </a:stretch>
        </p:blipFill>
        <p:spPr bwMode="auto">
          <a:xfrm>
            <a:off x="827584" y="2780928"/>
            <a:ext cx="3024336" cy="3528392"/>
          </a:xfrm>
          <a:prstGeom prst="rect">
            <a:avLst/>
          </a:prstGeom>
          <a:noFill/>
        </p:spPr>
      </p:pic>
      <p:pic>
        <p:nvPicPr>
          <p:cNvPr id="6" name="Picture 4" descr="T:\STEM Grade 1 and 3 Project PHOTOS\Mrs. Bishop\I Wonder gingerbread (10).JPG"/>
          <p:cNvPicPr>
            <a:picLocks noGrp="1" noChangeAspect="1" noChangeArrowheads="1"/>
          </p:cNvPicPr>
          <p:nvPr>
            <p:ph idx="1"/>
          </p:nvPr>
        </p:nvPicPr>
        <p:blipFill>
          <a:blip r:embed="rId3" cstate="print"/>
          <a:srcRect/>
          <a:stretch>
            <a:fillRect/>
          </a:stretch>
        </p:blipFill>
        <p:spPr bwMode="auto">
          <a:xfrm>
            <a:off x="6804248" y="260648"/>
            <a:ext cx="2016224" cy="2304256"/>
          </a:xfrm>
          <a:prstGeom prst="rect">
            <a:avLst/>
          </a:prstGeom>
          <a:noFill/>
        </p:spPr>
      </p:pic>
      <p:pic>
        <p:nvPicPr>
          <p:cNvPr id="7" name="Picture 2" descr="\\stmedc\dspratt$\My Pictures\Grade 3 2014-15\Grade 3 2014-15\Gingerbread Science\IMG_2936.JPG"/>
          <p:cNvPicPr>
            <a:picLocks noChangeAspect="1" noChangeArrowheads="1"/>
          </p:cNvPicPr>
          <p:nvPr/>
        </p:nvPicPr>
        <p:blipFill>
          <a:blip r:embed="rId4" cstate="print"/>
          <a:srcRect/>
          <a:stretch>
            <a:fillRect/>
          </a:stretch>
        </p:blipFill>
        <p:spPr bwMode="auto">
          <a:xfrm>
            <a:off x="179512" y="260648"/>
            <a:ext cx="2078112" cy="2293983"/>
          </a:xfrm>
          <a:prstGeom prst="rect">
            <a:avLst/>
          </a:prstGeom>
          <a:noFill/>
        </p:spPr>
      </p:pic>
      <p:sp>
        <p:nvSpPr>
          <p:cNvPr id="8" name="TextBox 7"/>
          <p:cNvSpPr txBox="1"/>
          <p:nvPr/>
        </p:nvSpPr>
        <p:spPr>
          <a:xfrm>
            <a:off x="2483768" y="980728"/>
            <a:ext cx="4104456" cy="523220"/>
          </a:xfrm>
          <a:prstGeom prst="rect">
            <a:avLst/>
          </a:prstGeom>
          <a:noFill/>
        </p:spPr>
        <p:txBody>
          <a:bodyPr wrap="square" rtlCol="0">
            <a:spAutoFit/>
          </a:bodyPr>
          <a:lstStyle/>
          <a:p>
            <a:pPr algn="ctr"/>
            <a:r>
              <a:rPr lang="en-CA" sz="2800" dirty="0" smtClean="0">
                <a:solidFill>
                  <a:srgbClr val="00B0F0"/>
                </a:solidFill>
              </a:rPr>
              <a:t>The Gingerbread Man</a:t>
            </a:r>
            <a:endParaRPr lang="en-CA" sz="2800" dirty="0">
              <a:solidFill>
                <a:srgbClr val="00B0F0"/>
              </a:solidFill>
            </a:endParaRPr>
          </a:p>
        </p:txBody>
      </p:sp>
      <p:pic>
        <p:nvPicPr>
          <p:cNvPr id="9" name="Picture 8" descr="IMG_6102.JPG"/>
          <p:cNvPicPr>
            <a:picLocks noChangeAspect="1"/>
          </p:cNvPicPr>
          <p:nvPr/>
        </p:nvPicPr>
        <p:blipFill>
          <a:blip r:embed="rId5" cstate="print"/>
          <a:stretch>
            <a:fillRect/>
          </a:stretch>
        </p:blipFill>
        <p:spPr>
          <a:xfrm>
            <a:off x="4139952" y="2996952"/>
            <a:ext cx="4536504" cy="3388377"/>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CA" b="1" dirty="0" smtClean="0">
                <a:solidFill>
                  <a:srgbClr val="C00000"/>
                </a:solidFill>
              </a:rPr>
              <a:t>I Wonder????</a:t>
            </a:r>
            <a:endParaRPr lang="en-CA" b="1" dirty="0"/>
          </a:p>
        </p:txBody>
      </p:sp>
      <p:pic>
        <p:nvPicPr>
          <p:cNvPr id="4099" name="Picture 3" descr="T:\STEM 2015-16 Shapes of Strength PHOTOS Grade 1 and 3\3 Bishop\iwonderdoesplaydohfloat2.jpg.jpg"/>
          <p:cNvPicPr>
            <a:picLocks noChangeAspect="1" noChangeArrowheads="1"/>
          </p:cNvPicPr>
          <p:nvPr/>
        </p:nvPicPr>
        <p:blipFill>
          <a:blip r:embed="rId2" cstate="print"/>
          <a:srcRect/>
          <a:stretch>
            <a:fillRect/>
          </a:stretch>
        </p:blipFill>
        <p:spPr bwMode="auto">
          <a:xfrm>
            <a:off x="6084168" y="3212976"/>
            <a:ext cx="2736304" cy="3250609"/>
          </a:xfrm>
          <a:prstGeom prst="rect">
            <a:avLst/>
          </a:prstGeom>
          <a:noFill/>
        </p:spPr>
      </p:pic>
      <p:pic>
        <p:nvPicPr>
          <p:cNvPr id="4100" name="Picture 4" descr="T:\STEM 2015-16 Shapes of Strength PHOTOS Grade 1 and 3\3 Bishop\iwonderdoesplaydohfloat4.jpg.jpg"/>
          <p:cNvPicPr>
            <a:picLocks noChangeAspect="1" noChangeArrowheads="1"/>
          </p:cNvPicPr>
          <p:nvPr/>
        </p:nvPicPr>
        <p:blipFill>
          <a:blip r:embed="rId3" cstate="print"/>
          <a:srcRect/>
          <a:stretch>
            <a:fillRect/>
          </a:stretch>
        </p:blipFill>
        <p:spPr bwMode="auto">
          <a:xfrm>
            <a:off x="2843808" y="4581128"/>
            <a:ext cx="2808312" cy="1856912"/>
          </a:xfrm>
          <a:prstGeom prst="rect">
            <a:avLst/>
          </a:prstGeom>
          <a:noFill/>
        </p:spPr>
      </p:pic>
      <p:pic>
        <p:nvPicPr>
          <p:cNvPr id="4101" name="Picture 5" descr="T:\STEM 2015-16 Shapes of Strength PHOTOS Grade 1 and 3\3 Bishop\iwonderdoesplaydohfloat3.jpg.jpg"/>
          <p:cNvPicPr>
            <a:picLocks noGrp="1" noChangeAspect="1" noChangeArrowheads="1"/>
          </p:cNvPicPr>
          <p:nvPr>
            <p:ph idx="1"/>
          </p:nvPr>
        </p:nvPicPr>
        <p:blipFill>
          <a:blip r:embed="rId4" cstate="print"/>
          <a:srcRect/>
          <a:stretch>
            <a:fillRect/>
          </a:stretch>
        </p:blipFill>
        <p:spPr bwMode="auto">
          <a:xfrm>
            <a:off x="323528" y="908720"/>
            <a:ext cx="2520280" cy="3096344"/>
          </a:xfrm>
          <a:prstGeom prst="rect">
            <a:avLst/>
          </a:prstGeom>
          <a:noFill/>
        </p:spPr>
      </p:pic>
      <p:pic>
        <p:nvPicPr>
          <p:cNvPr id="11" name="Picture 3" descr="T:\STEM 2015-16 Shapes of Strength PHOTOS Grade 1 and 3\A.-J\IMG_0620.JPG"/>
          <p:cNvPicPr>
            <a:picLocks noChangeAspect="1" noChangeArrowheads="1"/>
          </p:cNvPicPr>
          <p:nvPr/>
        </p:nvPicPr>
        <p:blipFill>
          <a:blip r:embed="rId5" cstate="print"/>
          <a:srcRect/>
          <a:stretch>
            <a:fillRect/>
          </a:stretch>
        </p:blipFill>
        <p:spPr bwMode="auto">
          <a:xfrm>
            <a:off x="3131840" y="1556792"/>
            <a:ext cx="2930089" cy="2808312"/>
          </a:xfrm>
          <a:prstGeom prst="rect">
            <a:avLst/>
          </a:prstGeom>
          <a:noFill/>
        </p:spPr>
      </p:pic>
      <p:pic>
        <p:nvPicPr>
          <p:cNvPr id="4102" name="Picture 6" descr="T:\STEM 2015-16 Shapes of Strength PHOTOS Grade 1 and 3\A.-J\IMG_0617.JPG"/>
          <p:cNvPicPr>
            <a:picLocks noChangeAspect="1" noChangeArrowheads="1"/>
          </p:cNvPicPr>
          <p:nvPr/>
        </p:nvPicPr>
        <p:blipFill>
          <a:blip r:embed="rId6" cstate="print"/>
          <a:srcRect/>
          <a:stretch>
            <a:fillRect/>
          </a:stretch>
        </p:blipFill>
        <p:spPr bwMode="auto">
          <a:xfrm>
            <a:off x="6228184" y="260648"/>
            <a:ext cx="2708920" cy="2708920"/>
          </a:xfrm>
          <a:prstGeom prst="rect">
            <a:avLst/>
          </a:prstGeom>
          <a:noFill/>
        </p:spPr>
      </p:pic>
      <p:sp>
        <p:nvSpPr>
          <p:cNvPr id="8" name="TextBox 7"/>
          <p:cNvSpPr txBox="1"/>
          <p:nvPr/>
        </p:nvSpPr>
        <p:spPr>
          <a:xfrm>
            <a:off x="2555776" y="980728"/>
            <a:ext cx="3744416" cy="523220"/>
          </a:xfrm>
          <a:prstGeom prst="rect">
            <a:avLst/>
          </a:prstGeom>
          <a:noFill/>
        </p:spPr>
        <p:txBody>
          <a:bodyPr wrap="square" rtlCol="0">
            <a:spAutoFit/>
          </a:bodyPr>
          <a:lstStyle/>
          <a:p>
            <a:pPr algn="ctr"/>
            <a:r>
              <a:rPr lang="en-CA" sz="2800" dirty="0" smtClean="0">
                <a:solidFill>
                  <a:schemeClr val="accent5">
                    <a:lumMod val="75000"/>
                  </a:schemeClr>
                </a:solidFill>
              </a:rPr>
              <a:t>Floating </a:t>
            </a:r>
            <a:r>
              <a:rPr lang="en-CA" sz="2800" dirty="0" err="1" smtClean="0">
                <a:solidFill>
                  <a:schemeClr val="accent5">
                    <a:lumMod val="75000"/>
                  </a:schemeClr>
                </a:solidFill>
              </a:rPr>
              <a:t>Playdoh</a:t>
            </a:r>
            <a:endParaRPr lang="en-CA" sz="2800" dirty="0">
              <a:solidFill>
                <a:schemeClr val="accent5">
                  <a:lumMod val="75000"/>
                </a:schemeClr>
              </a:solidFill>
            </a:endParaRPr>
          </a:p>
        </p:txBody>
      </p:sp>
      <p:pic>
        <p:nvPicPr>
          <p:cNvPr id="9" name="Picture 8" descr="IMG_6087.JPG"/>
          <p:cNvPicPr>
            <a:picLocks noChangeAspect="1"/>
          </p:cNvPicPr>
          <p:nvPr/>
        </p:nvPicPr>
        <p:blipFill>
          <a:blip r:embed="rId7" cstate="print"/>
          <a:stretch>
            <a:fillRect/>
          </a:stretch>
        </p:blipFill>
        <p:spPr>
          <a:xfrm>
            <a:off x="251520" y="4581128"/>
            <a:ext cx="2699407" cy="20162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r>
              <a:rPr lang="en-CA" b="1" dirty="0" smtClean="0">
                <a:solidFill>
                  <a:srgbClr val="C00000"/>
                </a:solidFill>
              </a:rPr>
              <a:t>I Wonder????</a:t>
            </a:r>
            <a:endParaRPr lang="en-CA" b="1" dirty="0"/>
          </a:p>
        </p:txBody>
      </p:sp>
      <p:pic>
        <p:nvPicPr>
          <p:cNvPr id="8194" name="Picture 2" descr="T:\STEM 2015-16 Shapes of Strength PHOTOS Grade 1 and 3\3 Bishop\iwondermysterymittenone2.jpg.jpg"/>
          <p:cNvPicPr>
            <a:picLocks noGrp="1" noChangeAspect="1" noChangeArrowheads="1"/>
          </p:cNvPicPr>
          <p:nvPr>
            <p:ph idx="1"/>
          </p:nvPr>
        </p:nvPicPr>
        <p:blipFill>
          <a:blip r:embed="rId2" cstate="print"/>
          <a:srcRect/>
          <a:stretch>
            <a:fillRect/>
          </a:stretch>
        </p:blipFill>
        <p:spPr bwMode="auto">
          <a:xfrm>
            <a:off x="467544" y="1268760"/>
            <a:ext cx="3168352" cy="2574286"/>
          </a:xfrm>
          <a:prstGeom prst="rect">
            <a:avLst/>
          </a:prstGeom>
          <a:noFill/>
        </p:spPr>
      </p:pic>
      <p:pic>
        <p:nvPicPr>
          <p:cNvPr id="8195" name="Picture 3" descr="T:\STEM 2015-16 Shapes of Strength PHOTOS Grade 1 and 3\3 Bishop\Iwondermittenone1.jpg.jpg"/>
          <p:cNvPicPr>
            <a:picLocks noChangeAspect="1" noChangeArrowheads="1"/>
          </p:cNvPicPr>
          <p:nvPr/>
        </p:nvPicPr>
        <p:blipFill>
          <a:blip r:embed="rId3" cstate="print"/>
          <a:srcRect/>
          <a:stretch>
            <a:fillRect/>
          </a:stretch>
        </p:blipFill>
        <p:spPr bwMode="auto">
          <a:xfrm>
            <a:off x="6804248" y="332656"/>
            <a:ext cx="2016224" cy="2699408"/>
          </a:xfrm>
          <a:prstGeom prst="rect">
            <a:avLst/>
          </a:prstGeom>
          <a:noFill/>
        </p:spPr>
      </p:pic>
      <p:pic>
        <p:nvPicPr>
          <p:cNvPr id="8196" name="Picture 4" descr="T:\STEM 2015-16 Shapes of Strength PHOTOS Grade 1 and 3\3 Bishop\Iwondermysterymitten2.jpg.jpg"/>
          <p:cNvPicPr>
            <a:picLocks noChangeAspect="1" noChangeArrowheads="1"/>
          </p:cNvPicPr>
          <p:nvPr/>
        </p:nvPicPr>
        <p:blipFill>
          <a:blip r:embed="rId4" cstate="print"/>
          <a:srcRect/>
          <a:stretch>
            <a:fillRect/>
          </a:stretch>
        </p:blipFill>
        <p:spPr bwMode="auto">
          <a:xfrm>
            <a:off x="5364088" y="3933056"/>
            <a:ext cx="3538298" cy="2642803"/>
          </a:xfrm>
          <a:prstGeom prst="rect">
            <a:avLst/>
          </a:prstGeom>
          <a:noFill/>
        </p:spPr>
      </p:pic>
      <p:pic>
        <p:nvPicPr>
          <p:cNvPr id="8197" name="Picture 5" descr="T:\STEM 2015-16 Shapes of Strength PHOTOS Grade 1 and 3\3 Bishop\Iwondermysterymitten3.jpg.jpg"/>
          <p:cNvPicPr>
            <a:picLocks noChangeAspect="1" noChangeArrowheads="1"/>
          </p:cNvPicPr>
          <p:nvPr/>
        </p:nvPicPr>
        <p:blipFill>
          <a:blip r:embed="rId5" cstate="print"/>
          <a:srcRect/>
          <a:stretch>
            <a:fillRect/>
          </a:stretch>
        </p:blipFill>
        <p:spPr bwMode="auto">
          <a:xfrm>
            <a:off x="395536" y="4077072"/>
            <a:ext cx="3456384" cy="2507573"/>
          </a:xfrm>
          <a:prstGeom prst="rect">
            <a:avLst/>
          </a:prstGeom>
          <a:noFill/>
        </p:spPr>
      </p:pic>
      <p:sp>
        <p:nvSpPr>
          <p:cNvPr id="7" name="TextBox 6"/>
          <p:cNvSpPr txBox="1"/>
          <p:nvPr/>
        </p:nvSpPr>
        <p:spPr>
          <a:xfrm>
            <a:off x="2699792" y="692696"/>
            <a:ext cx="3744416" cy="523220"/>
          </a:xfrm>
          <a:prstGeom prst="rect">
            <a:avLst/>
          </a:prstGeom>
          <a:noFill/>
        </p:spPr>
        <p:txBody>
          <a:bodyPr wrap="square" rtlCol="0">
            <a:spAutoFit/>
          </a:bodyPr>
          <a:lstStyle/>
          <a:p>
            <a:pPr algn="ctr"/>
            <a:r>
              <a:rPr lang="en-CA" sz="2800" dirty="0" smtClean="0">
                <a:solidFill>
                  <a:srgbClr val="00B050"/>
                </a:solidFill>
              </a:rPr>
              <a:t>Mystery Mitten</a:t>
            </a:r>
            <a:endParaRPr lang="en-CA" sz="2800" dirty="0">
              <a:solidFill>
                <a:srgbClr val="00B050"/>
              </a:solidFill>
            </a:endParaRPr>
          </a:p>
        </p:txBody>
      </p:sp>
      <p:pic>
        <p:nvPicPr>
          <p:cNvPr id="8" name="Picture 7" descr="IMG_6103.JPG"/>
          <p:cNvPicPr>
            <a:picLocks noChangeAspect="1"/>
          </p:cNvPicPr>
          <p:nvPr/>
        </p:nvPicPr>
        <p:blipFill>
          <a:blip r:embed="rId6" cstate="print"/>
          <a:stretch>
            <a:fillRect/>
          </a:stretch>
        </p:blipFill>
        <p:spPr>
          <a:xfrm>
            <a:off x="3923928" y="1484784"/>
            <a:ext cx="3096344" cy="231270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CA" dirty="0" smtClean="0"/>
              <a:t>       </a:t>
            </a:r>
            <a:r>
              <a:rPr lang="en-CA" b="1" dirty="0" smtClean="0">
                <a:solidFill>
                  <a:srgbClr val="C00000"/>
                </a:solidFill>
              </a:rPr>
              <a:t>I Wonder????</a:t>
            </a:r>
            <a:endParaRPr lang="en-CA" b="1" dirty="0"/>
          </a:p>
        </p:txBody>
      </p:sp>
      <p:pic>
        <p:nvPicPr>
          <p:cNvPr id="2050" name="Picture 2" descr="T:\STEM 2015-16 Shapes of Strength PHOTOS Grade 1 and 3\3 Vincent\stem 11.jpg"/>
          <p:cNvPicPr>
            <a:picLocks noChangeAspect="1" noChangeArrowheads="1"/>
          </p:cNvPicPr>
          <p:nvPr/>
        </p:nvPicPr>
        <p:blipFill>
          <a:blip r:embed="rId2" cstate="print"/>
          <a:srcRect/>
          <a:stretch>
            <a:fillRect/>
          </a:stretch>
        </p:blipFill>
        <p:spPr bwMode="auto">
          <a:xfrm>
            <a:off x="251521" y="476672"/>
            <a:ext cx="2448272" cy="3555639"/>
          </a:xfrm>
          <a:prstGeom prst="rect">
            <a:avLst/>
          </a:prstGeom>
          <a:noFill/>
        </p:spPr>
      </p:pic>
      <p:pic>
        <p:nvPicPr>
          <p:cNvPr id="8" name="Picture 3" descr="T:\STEM 2015-16 Shapes of Strength PHOTOS Grade 1 and 3\3 Bishop\thesmelliespoemliteracyplace.jpg.jpg"/>
          <p:cNvPicPr>
            <a:picLocks noGrp="1" noChangeAspect="1" noChangeArrowheads="1"/>
          </p:cNvPicPr>
          <p:nvPr>
            <p:ph sz="quarter" idx="4"/>
          </p:nvPr>
        </p:nvPicPr>
        <p:blipFill>
          <a:blip r:embed="rId3" cstate="print"/>
          <a:srcRect/>
          <a:stretch>
            <a:fillRect/>
          </a:stretch>
        </p:blipFill>
        <p:spPr bwMode="auto">
          <a:xfrm>
            <a:off x="5508104" y="3933056"/>
            <a:ext cx="3024336" cy="2688848"/>
          </a:xfrm>
          <a:prstGeom prst="rect">
            <a:avLst/>
          </a:prstGeom>
          <a:noFill/>
        </p:spPr>
      </p:pic>
      <p:pic>
        <p:nvPicPr>
          <p:cNvPr id="2051" name="Picture 3" descr="T:\STEM 2015-16 Shapes of Strength PHOTOS Grade 1 and 3\3 Bishop\thesmellies3.jpg.jpg"/>
          <p:cNvPicPr>
            <a:picLocks noChangeAspect="1" noChangeArrowheads="1"/>
          </p:cNvPicPr>
          <p:nvPr/>
        </p:nvPicPr>
        <p:blipFill>
          <a:blip r:embed="rId4" cstate="print"/>
          <a:srcRect/>
          <a:stretch>
            <a:fillRect/>
          </a:stretch>
        </p:blipFill>
        <p:spPr bwMode="auto">
          <a:xfrm>
            <a:off x="323528" y="4149080"/>
            <a:ext cx="3600400" cy="2420269"/>
          </a:xfrm>
          <a:prstGeom prst="rect">
            <a:avLst/>
          </a:prstGeom>
          <a:noFill/>
        </p:spPr>
      </p:pic>
      <p:pic>
        <p:nvPicPr>
          <p:cNvPr id="2052" name="Picture 4" descr="T:\STEM 2015-16 Shapes of Strength PHOTOS Grade 1 and 3\3 Bishop\thesmelliesresults.jpg.jpg"/>
          <p:cNvPicPr>
            <a:picLocks noGrp="1" noChangeAspect="1" noChangeArrowheads="1"/>
          </p:cNvPicPr>
          <p:nvPr>
            <p:ph sz="half" idx="2"/>
          </p:nvPr>
        </p:nvPicPr>
        <p:blipFill>
          <a:blip r:embed="rId5" cstate="print"/>
          <a:srcRect/>
          <a:stretch>
            <a:fillRect/>
          </a:stretch>
        </p:blipFill>
        <p:spPr bwMode="auto">
          <a:xfrm>
            <a:off x="4427984" y="1268760"/>
            <a:ext cx="3392116" cy="2533617"/>
          </a:xfrm>
          <a:prstGeom prst="rect">
            <a:avLst/>
          </a:prstGeom>
          <a:noFill/>
        </p:spPr>
      </p:pic>
      <p:sp>
        <p:nvSpPr>
          <p:cNvPr id="7" name="TextBox 6"/>
          <p:cNvSpPr txBox="1"/>
          <p:nvPr/>
        </p:nvSpPr>
        <p:spPr>
          <a:xfrm>
            <a:off x="2771800" y="692696"/>
            <a:ext cx="3744416" cy="523220"/>
          </a:xfrm>
          <a:prstGeom prst="rect">
            <a:avLst/>
          </a:prstGeom>
          <a:noFill/>
        </p:spPr>
        <p:txBody>
          <a:bodyPr wrap="square" rtlCol="0">
            <a:spAutoFit/>
          </a:bodyPr>
          <a:lstStyle/>
          <a:p>
            <a:pPr algn="ctr"/>
            <a:r>
              <a:rPr lang="en-CA" sz="2800" dirty="0" smtClean="0">
                <a:solidFill>
                  <a:schemeClr val="accent6">
                    <a:lumMod val="75000"/>
                  </a:schemeClr>
                </a:solidFill>
              </a:rPr>
              <a:t>The </a:t>
            </a:r>
            <a:r>
              <a:rPr lang="en-CA" sz="2800" dirty="0" err="1" smtClean="0">
                <a:solidFill>
                  <a:schemeClr val="accent6">
                    <a:lumMod val="75000"/>
                  </a:schemeClr>
                </a:solidFill>
              </a:rPr>
              <a:t>Smellies</a:t>
            </a:r>
            <a:endParaRPr lang="en-CA" sz="2800" dirty="0">
              <a:solidFill>
                <a:schemeClr val="accent6">
                  <a:lumMod val="7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T:\STEMPicsG1\IMG_1422.JPG"/>
          <p:cNvPicPr>
            <a:picLocks noChangeAspect="1" noChangeArrowheads="1"/>
          </p:cNvPicPr>
          <p:nvPr/>
        </p:nvPicPr>
        <p:blipFill>
          <a:blip r:embed="rId2" cstate="print"/>
          <a:srcRect/>
          <a:stretch>
            <a:fillRect/>
          </a:stretch>
        </p:blipFill>
        <p:spPr bwMode="auto">
          <a:xfrm>
            <a:off x="4644008" y="4005064"/>
            <a:ext cx="3744416" cy="2550793"/>
          </a:xfrm>
          <a:prstGeom prst="rect">
            <a:avLst/>
          </a:prstGeom>
          <a:noFill/>
        </p:spPr>
      </p:pic>
      <p:sp>
        <p:nvSpPr>
          <p:cNvPr id="2" name="Title 1"/>
          <p:cNvSpPr>
            <a:spLocks noGrp="1"/>
          </p:cNvSpPr>
          <p:nvPr>
            <p:ph type="title"/>
          </p:nvPr>
        </p:nvSpPr>
        <p:spPr>
          <a:xfrm>
            <a:off x="457200" y="0"/>
            <a:ext cx="8229600" cy="692696"/>
          </a:xfrm>
        </p:spPr>
        <p:txBody>
          <a:bodyPr>
            <a:normAutofit fontScale="90000"/>
          </a:bodyPr>
          <a:lstStyle/>
          <a:p>
            <a:r>
              <a:rPr lang="en-CA" b="1" dirty="0" smtClean="0">
                <a:solidFill>
                  <a:srgbClr val="C00000"/>
                </a:solidFill>
              </a:rPr>
              <a:t>I Wonder????</a:t>
            </a:r>
            <a:endParaRPr lang="en-CA" b="1" dirty="0"/>
          </a:p>
        </p:txBody>
      </p:sp>
      <p:pic>
        <p:nvPicPr>
          <p:cNvPr id="5124" name="Picture 4" descr="T:\STEMPicsG1\IMG_1419.JPG"/>
          <p:cNvPicPr>
            <a:picLocks noChangeAspect="1" noChangeArrowheads="1"/>
          </p:cNvPicPr>
          <p:nvPr/>
        </p:nvPicPr>
        <p:blipFill>
          <a:blip r:embed="rId3" cstate="print"/>
          <a:srcRect/>
          <a:stretch>
            <a:fillRect/>
          </a:stretch>
        </p:blipFill>
        <p:spPr bwMode="auto">
          <a:xfrm>
            <a:off x="3203848" y="1340768"/>
            <a:ext cx="2232248" cy="2232248"/>
          </a:xfrm>
          <a:prstGeom prst="rect">
            <a:avLst/>
          </a:prstGeom>
          <a:noFill/>
        </p:spPr>
      </p:pic>
      <p:pic>
        <p:nvPicPr>
          <p:cNvPr id="5125" name="Picture 5" descr="T:\STEMPicsG1\IMG_1420.JPG"/>
          <p:cNvPicPr>
            <a:picLocks noChangeAspect="1" noChangeArrowheads="1"/>
          </p:cNvPicPr>
          <p:nvPr/>
        </p:nvPicPr>
        <p:blipFill>
          <a:blip r:embed="rId4" cstate="print"/>
          <a:srcRect/>
          <a:stretch>
            <a:fillRect/>
          </a:stretch>
        </p:blipFill>
        <p:spPr bwMode="auto">
          <a:xfrm>
            <a:off x="179512" y="260648"/>
            <a:ext cx="2520280" cy="2664296"/>
          </a:xfrm>
          <a:prstGeom prst="rect">
            <a:avLst/>
          </a:prstGeom>
          <a:noFill/>
        </p:spPr>
      </p:pic>
      <p:pic>
        <p:nvPicPr>
          <p:cNvPr id="5126" name="Picture 6" descr="T:\STEMPicsG1\IMG_1439.JPG"/>
          <p:cNvPicPr>
            <a:picLocks noChangeAspect="1" noChangeArrowheads="1"/>
          </p:cNvPicPr>
          <p:nvPr/>
        </p:nvPicPr>
        <p:blipFill>
          <a:blip r:embed="rId5" cstate="print"/>
          <a:srcRect/>
          <a:stretch>
            <a:fillRect/>
          </a:stretch>
        </p:blipFill>
        <p:spPr bwMode="auto">
          <a:xfrm>
            <a:off x="5903640" y="476672"/>
            <a:ext cx="3240360" cy="3240360"/>
          </a:xfrm>
          <a:prstGeom prst="rect">
            <a:avLst/>
          </a:prstGeom>
          <a:noFill/>
        </p:spPr>
      </p:pic>
      <p:sp>
        <p:nvSpPr>
          <p:cNvPr id="7" name="TextBox 6"/>
          <p:cNvSpPr txBox="1"/>
          <p:nvPr/>
        </p:nvSpPr>
        <p:spPr>
          <a:xfrm>
            <a:off x="2555776" y="548680"/>
            <a:ext cx="3744416" cy="523220"/>
          </a:xfrm>
          <a:prstGeom prst="rect">
            <a:avLst/>
          </a:prstGeom>
          <a:noFill/>
        </p:spPr>
        <p:txBody>
          <a:bodyPr wrap="square" rtlCol="0">
            <a:spAutoFit/>
          </a:bodyPr>
          <a:lstStyle/>
          <a:p>
            <a:pPr algn="ctr"/>
            <a:r>
              <a:rPr lang="en-CA" sz="2800" dirty="0" smtClean="0">
                <a:solidFill>
                  <a:srgbClr val="1AA5D6"/>
                </a:solidFill>
              </a:rPr>
              <a:t>Amaryllis</a:t>
            </a:r>
            <a:endParaRPr lang="en-CA" sz="2800" dirty="0">
              <a:solidFill>
                <a:srgbClr val="1AA5D6"/>
              </a:solidFill>
            </a:endParaRPr>
          </a:p>
        </p:txBody>
      </p:sp>
      <p:pic>
        <p:nvPicPr>
          <p:cNvPr id="8" name="Picture 7" descr="IMG_6107.JPG"/>
          <p:cNvPicPr>
            <a:picLocks noChangeAspect="1"/>
          </p:cNvPicPr>
          <p:nvPr/>
        </p:nvPicPr>
        <p:blipFill>
          <a:blip r:embed="rId6" cstate="print"/>
          <a:stretch>
            <a:fillRect/>
          </a:stretch>
        </p:blipFill>
        <p:spPr>
          <a:xfrm>
            <a:off x="395536" y="3789040"/>
            <a:ext cx="3384376" cy="252783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CA" b="1" dirty="0" smtClean="0">
                <a:solidFill>
                  <a:srgbClr val="C00000"/>
                </a:solidFill>
              </a:rPr>
              <a:t>I Wonder????</a:t>
            </a:r>
            <a:endParaRPr lang="en-CA" b="1" dirty="0"/>
          </a:p>
        </p:txBody>
      </p:sp>
      <p:pic>
        <p:nvPicPr>
          <p:cNvPr id="6146" name="Picture 2" descr="T:\STEM 2015-16 Shapes of Strength PHOTOS Grade 1 and 3\3 Ryan\candycorn.jpg.JPG"/>
          <p:cNvPicPr>
            <a:picLocks noGrp="1" noChangeAspect="1" noChangeArrowheads="1"/>
          </p:cNvPicPr>
          <p:nvPr>
            <p:ph idx="1"/>
          </p:nvPr>
        </p:nvPicPr>
        <p:blipFill>
          <a:blip r:embed="rId2" cstate="print"/>
          <a:srcRect/>
          <a:stretch>
            <a:fillRect/>
          </a:stretch>
        </p:blipFill>
        <p:spPr bwMode="auto">
          <a:xfrm>
            <a:off x="971600" y="2204864"/>
            <a:ext cx="3240360" cy="3312368"/>
          </a:xfrm>
          <a:prstGeom prst="rect">
            <a:avLst/>
          </a:prstGeom>
          <a:noFill/>
        </p:spPr>
      </p:pic>
      <p:pic>
        <p:nvPicPr>
          <p:cNvPr id="6147" name="Picture 3" descr="Image result for picture of candy corn in liquid">
            <a:hlinkClick r:id="rId3"/>
          </p:cNvPr>
          <p:cNvPicPr>
            <a:picLocks noChangeAspect="1" noChangeArrowheads="1"/>
          </p:cNvPicPr>
          <p:nvPr/>
        </p:nvPicPr>
        <p:blipFill>
          <a:blip r:embed="rId4" cstate="print"/>
          <a:srcRect/>
          <a:stretch>
            <a:fillRect/>
          </a:stretch>
        </p:blipFill>
        <p:spPr bwMode="auto">
          <a:xfrm>
            <a:off x="5148064" y="3645024"/>
            <a:ext cx="3240360" cy="2400300"/>
          </a:xfrm>
          <a:prstGeom prst="rect">
            <a:avLst/>
          </a:prstGeom>
          <a:noFill/>
          <a:ln w="9525">
            <a:noFill/>
            <a:miter lim="800000"/>
            <a:headEnd/>
            <a:tailEnd/>
          </a:ln>
        </p:spPr>
      </p:pic>
      <p:sp>
        <p:nvSpPr>
          <p:cNvPr id="6" name="TextBox 5"/>
          <p:cNvSpPr txBox="1"/>
          <p:nvPr/>
        </p:nvSpPr>
        <p:spPr>
          <a:xfrm>
            <a:off x="4572000" y="2492896"/>
            <a:ext cx="4320479" cy="523220"/>
          </a:xfrm>
          <a:prstGeom prst="rect">
            <a:avLst/>
          </a:prstGeom>
          <a:noFill/>
        </p:spPr>
        <p:txBody>
          <a:bodyPr wrap="square" rtlCol="0">
            <a:spAutoFit/>
          </a:bodyPr>
          <a:lstStyle/>
          <a:p>
            <a:r>
              <a:rPr lang="en-CA" sz="2800" dirty="0" smtClean="0">
                <a:solidFill>
                  <a:srgbClr val="7030A0"/>
                </a:solidFill>
              </a:rPr>
              <a:t>“The candy will explode!”</a:t>
            </a:r>
            <a:endParaRPr lang="en-CA" sz="2800" dirty="0">
              <a:solidFill>
                <a:srgbClr val="7030A0"/>
              </a:solidFill>
            </a:endParaRPr>
          </a:p>
        </p:txBody>
      </p:sp>
      <p:sp>
        <p:nvSpPr>
          <p:cNvPr id="7" name="TextBox 6"/>
          <p:cNvSpPr txBox="1"/>
          <p:nvPr/>
        </p:nvSpPr>
        <p:spPr>
          <a:xfrm>
            <a:off x="251520" y="5517232"/>
            <a:ext cx="4495590" cy="523220"/>
          </a:xfrm>
          <a:prstGeom prst="rect">
            <a:avLst/>
          </a:prstGeom>
          <a:noFill/>
        </p:spPr>
        <p:txBody>
          <a:bodyPr wrap="none" rtlCol="0">
            <a:spAutoFit/>
          </a:bodyPr>
          <a:lstStyle/>
          <a:p>
            <a:r>
              <a:rPr lang="en-CA" sz="2800" dirty="0" smtClean="0">
                <a:solidFill>
                  <a:schemeClr val="accent6">
                    <a:lumMod val="50000"/>
                  </a:schemeClr>
                </a:solidFill>
              </a:rPr>
              <a:t>“The candy will break down!”</a:t>
            </a:r>
            <a:endParaRPr lang="en-CA" sz="2800" dirty="0">
              <a:solidFill>
                <a:schemeClr val="accent6">
                  <a:lumMod val="50000"/>
                </a:schemeClr>
              </a:solidFill>
            </a:endParaRPr>
          </a:p>
        </p:txBody>
      </p:sp>
      <p:sp>
        <p:nvSpPr>
          <p:cNvPr id="8" name="TextBox 7"/>
          <p:cNvSpPr txBox="1"/>
          <p:nvPr/>
        </p:nvSpPr>
        <p:spPr>
          <a:xfrm>
            <a:off x="4139952" y="6093296"/>
            <a:ext cx="5004048" cy="523220"/>
          </a:xfrm>
          <a:prstGeom prst="rect">
            <a:avLst/>
          </a:prstGeom>
          <a:noFill/>
        </p:spPr>
        <p:txBody>
          <a:bodyPr wrap="square" rtlCol="0">
            <a:spAutoFit/>
          </a:bodyPr>
          <a:lstStyle/>
          <a:p>
            <a:r>
              <a:rPr lang="en-CA" sz="2800" dirty="0" smtClean="0">
                <a:solidFill>
                  <a:srgbClr val="002060"/>
                </a:solidFill>
              </a:rPr>
              <a:t>“It will make another candy!”</a:t>
            </a:r>
            <a:endParaRPr lang="en-CA" sz="2800" dirty="0">
              <a:solidFill>
                <a:srgbClr val="002060"/>
              </a:solidFill>
            </a:endParaRPr>
          </a:p>
        </p:txBody>
      </p:sp>
      <p:sp>
        <p:nvSpPr>
          <p:cNvPr id="9" name="TextBox 8"/>
          <p:cNvSpPr txBox="1"/>
          <p:nvPr/>
        </p:nvSpPr>
        <p:spPr>
          <a:xfrm>
            <a:off x="179512" y="1340768"/>
            <a:ext cx="4464496" cy="523220"/>
          </a:xfrm>
          <a:prstGeom prst="rect">
            <a:avLst/>
          </a:prstGeom>
          <a:noFill/>
        </p:spPr>
        <p:txBody>
          <a:bodyPr wrap="square" rtlCol="0">
            <a:spAutoFit/>
          </a:bodyPr>
          <a:lstStyle/>
          <a:p>
            <a:pPr algn="ctr"/>
            <a:r>
              <a:rPr lang="en-CA" sz="2800" dirty="0" smtClean="0">
                <a:solidFill>
                  <a:schemeClr val="accent2">
                    <a:lumMod val="75000"/>
                  </a:schemeClr>
                </a:solidFill>
              </a:rPr>
              <a:t>The students thought.........</a:t>
            </a:r>
            <a:endParaRPr lang="en-CA" sz="2800" dirty="0">
              <a:solidFill>
                <a:schemeClr val="accent2">
                  <a:lumMod val="75000"/>
                </a:schemeClr>
              </a:solidFill>
            </a:endParaRPr>
          </a:p>
        </p:txBody>
      </p:sp>
      <p:sp>
        <p:nvSpPr>
          <p:cNvPr id="10" name="TextBox 9"/>
          <p:cNvSpPr txBox="1"/>
          <p:nvPr/>
        </p:nvSpPr>
        <p:spPr>
          <a:xfrm>
            <a:off x="3923928" y="1772816"/>
            <a:ext cx="4608512" cy="523220"/>
          </a:xfrm>
          <a:prstGeom prst="rect">
            <a:avLst/>
          </a:prstGeom>
          <a:noFill/>
        </p:spPr>
        <p:txBody>
          <a:bodyPr wrap="square" rtlCol="0">
            <a:spAutoFit/>
          </a:bodyPr>
          <a:lstStyle/>
          <a:p>
            <a:pPr algn="ctr"/>
            <a:r>
              <a:rPr lang="en-CA" sz="2800" dirty="0" smtClean="0">
                <a:solidFill>
                  <a:schemeClr val="accent5">
                    <a:lumMod val="50000"/>
                  </a:schemeClr>
                </a:solidFill>
              </a:rPr>
              <a:t>“The candy will disappear”</a:t>
            </a:r>
            <a:endParaRPr lang="en-CA" sz="2800" dirty="0">
              <a:solidFill>
                <a:schemeClr val="accent5">
                  <a:lumMod val="50000"/>
                </a:schemeClr>
              </a:solidFill>
            </a:endParaRPr>
          </a:p>
        </p:txBody>
      </p:sp>
      <p:sp>
        <p:nvSpPr>
          <p:cNvPr id="11" name="TextBox 10"/>
          <p:cNvSpPr txBox="1"/>
          <p:nvPr/>
        </p:nvSpPr>
        <p:spPr>
          <a:xfrm>
            <a:off x="2627784" y="908720"/>
            <a:ext cx="3744416" cy="523220"/>
          </a:xfrm>
          <a:prstGeom prst="rect">
            <a:avLst/>
          </a:prstGeom>
          <a:noFill/>
        </p:spPr>
        <p:txBody>
          <a:bodyPr wrap="square" rtlCol="0">
            <a:spAutoFit/>
          </a:bodyPr>
          <a:lstStyle/>
          <a:p>
            <a:pPr algn="ctr"/>
            <a:r>
              <a:rPr lang="en-CA" sz="2800" dirty="0" smtClean="0">
                <a:solidFill>
                  <a:srgbClr val="D56B1B"/>
                </a:solidFill>
              </a:rPr>
              <a:t>Candy Corn</a:t>
            </a:r>
            <a:endParaRPr lang="en-CA" sz="2800" dirty="0">
              <a:solidFill>
                <a:srgbClr val="D56B1B"/>
              </a:solidFill>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CA" b="1" dirty="0" smtClean="0">
                <a:solidFill>
                  <a:srgbClr val="C00000"/>
                </a:solidFill>
              </a:rPr>
              <a:t>I Wonder????</a:t>
            </a:r>
            <a:endParaRPr lang="en-CA" b="1" dirty="0"/>
          </a:p>
        </p:txBody>
      </p:sp>
      <p:pic>
        <p:nvPicPr>
          <p:cNvPr id="7170" name="Picture 2" descr="T:\STEM 2015-16 Shapes of Strength PHOTOS Grade 1 and 3\3 Ryan\soil.jpg.JPG"/>
          <p:cNvPicPr>
            <a:picLocks noGrp="1" noChangeAspect="1" noChangeArrowheads="1"/>
          </p:cNvPicPr>
          <p:nvPr>
            <p:ph idx="1"/>
          </p:nvPr>
        </p:nvPicPr>
        <p:blipFill>
          <a:blip r:embed="rId2" cstate="print"/>
          <a:srcRect/>
          <a:stretch>
            <a:fillRect/>
          </a:stretch>
        </p:blipFill>
        <p:spPr bwMode="auto">
          <a:xfrm>
            <a:off x="3275856" y="2060848"/>
            <a:ext cx="2880658" cy="3416221"/>
          </a:xfrm>
          <a:prstGeom prst="rect">
            <a:avLst/>
          </a:prstGeom>
          <a:noFill/>
        </p:spPr>
      </p:pic>
      <p:sp>
        <p:nvSpPr>
          <p:cNvPr id="4" name="TextBox 3"/>
          <p:cNvSpPr txBox="1"/>
          <p:nvPr/>
        </p:nvSpPr>
        <p:spPr>
          <a:xfrm>
            <a:off x="2699792" y="836712"/>
            <a:ext cx="3744416" cy="523220"/>
          </a:xfrm>
          <a:prstGeom prst="rect">
            <a:avLst/>
          </a:prstGeom>
          <a:noFill/>
        </p:spPr>
        <p:txBody>
          <a:bodyPr wrap="square" rtlCol="0">
            <a:spAutoFit/>
          </a:bodyPr>
          <a:lstStyle/>
          <a:p>
            <a:pPr algn="ctr"/>
            <a:r>
              <a:rPr lang="en-CA" sz="2800" dirty="0" smtClean="0">
                <a:solidFill>
                  <a:schemeClr val="bg2">
                    <a:lumMod val="25000"/>
                  </a:schemeClr>
                </a:solidFill>
              </a:rPr>
              <a:t>Soil</a:t>
            </a:r>
            <a:endParaRPr lang="en-CA" sz="2800" dirty="0">
              <a:solidFill>
                <a:schemeClr val="bg2">
                  <a:lumMod val="25000"/>
                </a:schemeClr>
              </a:solidFill>
            </a:endParaRPr>
          </a:p>
        </p:txBody>
      </p:sp>
      <p:pic>
        <p:nvPicPr>
          <p:cNvPr id="5" name="Picture 4" descr="IMG_6105.JPG"/>
          <p:cNvPicPr>
            <a:picLocks noChangeAspect="1"/>
          </p:cNvPicPr>
          <p:nvPr/>
        </p:nvPicPr>
        <p:blipFill>
          <a:blip r:embed="rId3" cstate="print"/>
          <a:stretch>
            <a:fillRect/>
          </a:stretch>
        </p:blipFill>
        <p:spPr>
          <a:xfrm>
            <a:off x="395536" y="836712"/>
            <a:ext cx="2410185" cy="1800200"/>
          </a:xfrm>
          <a:prstGeom prst="rect">
            <a:avLst/>
          </a:prstGeom>
        </p:spPr>
      </p:pic>
      <p:pic>
        <p:nvPicPr>
          <p:cNvPr id="6" name="Picture 5" descr="IMG_2426.JPG"/>
          <p:cNvPicPr>
            <a:picLocks noChangeAspect="1"/>
          </p:cNvPicPr>
          <p:nvPr/>
        </p:nvPicPr>
        <p:blipFill>
          <a:blip r:embed="rId4" cstate="print"/>
          <a:stretch>
            <a:fillRect/>
          </a:stretch>
        </p:blipFill>
        <p:spPr>
          <a:xfrm>
            <a:off x="6373390" y="4149080"/>
            <a:ext cx="2482578" cy="1854271"/>
          </a:xfrm>
          <a:prstGeom prst="rect">
            <a:avLst/>
          </a:prstGeom>
        </p:spPr>
      </p:pic>
      <p:pic>
        <p:nvPicPr>
          <p:cNvPr id="7" name="Picture 6" descr="IMG_2547.JPG"/>
          <p:cNvPicPr>
            <a:picLocks noChangeAspect="1"/>
          </p:cNvPicPr>
          <p:nvPr/>
        </p:nvPicPr>
        <p:blipFill>
          <a:blip r:embed="rId5" cstate="print"/>
          <a:stretch>
            <a:fillRect/>
          </a:stretch>
        </p:blipFill>
        <p:spPr>
          <a:xfrm>
            <a:off x="251520" y="3789040"/>
            <a:ext cx="2987823" cy="2231645"/>
          </a:xfrm>
          <a:prstGeom prst="rect">
            <a:avLst/>
          </a:prstGeom>
        </p:spPr>
      </p:pic>
      <p:pic>
        <p:nvPicPr>
          <p:cNvPr id="8" name="Picture 7" descr="IMG_2938.JPG"/>
          <p:cNvPicPr>
            <a:picLocks noChangeAspect="1"/>
          </p:cNvPicPr>
          <p:nvPr/>
        </p:nvPicPr>
        <p:blipFill>
          <a:blip r:embed="rId6" cstate="print"/>
          <a:stretch>
            <a:fillRect/>
          </a:stretch>
        </p:blipFill>
        <p:spPr>
          <a:xfrm>
            <a:off x="6300192" y="980728"/>
            <a:ext cx="2643851" cy="19747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CA" dirty="0" smtClean="0"/>
              <a:t> </a:t>
            </a:r>
            <a:r>
              <a:rPr lang="en-CA" b="1" dirty="0" smtClean="0">
                <a:solidFill>
                  <a:srgbClr val="C00000"/>
                </a:solidFill>
              </a:rPr>
              <a:t>Engineering Design Challenges </a:t>
            </a:r>
            <a:endParaRPr lang="en-CA" b="1" dirty="0">
              <a:solidFill>
                <a:srgbClr val="C00000"/>
              </a:solidFill>
            </a:endParaRPr>
          </a:p>
        </p:txBody>
      </p:sp>
      <p:pic>
        <p:nvPicPr>
          <p:cNvPr id="9218" name="Picture 2" descr="T:\STEM 2015-16 Shapes of Strength PHOTOS Grade 1 and 3\3 Ryan\leprechauntrap.jpg.JPG"/>
          <p:cNvPicPr>
            <a:picLocks noChangeAspect="1" noChangeArrowheads="1"/>
          </p:cNvPicPr>
          <p:nvPr/>
        </p:nvPicPr>
        <p:blipFill>
          <a:blip r:embed="rId2" cstate="print"/>
          <a:srcRect/>
          <a:stretch>
            <a:fillRect/>
          </a:stretch>
        </p:blipFill>
        <p:spPr bwMode="auto">
          <a:xfrm>
            <a:off x="323528" y="1052736"/>
            <a:ext cx="2304256" cy="3140968"/>
          </a:xfrm>
          <a:prstGeom prst="rect">
            <a:avLst/>
          </a:prstGeom>
          <a:noFill/>
        </p:spPr>
      </p:pic>
      <p:sp>
        <p:nvSpPr>
          <p:cNvPr id="5" name="TextBox 4"/>
          <p:cNvSpPr txBox="1"/>
          <p:nvPr/>
        </p:nvSpPr>
        <p:spPr>
          <a:xfrm>
            <a:off x="1619672" y="980728"/>
            <a:ext cx="5328592" cy="584775"/>
          </a:xfrm>
          <a:prstGeom prst="rect">
            <a:avLst/>
          </a:prstGeom>
          <a:noFill/>
        </p:spPr>
        <p:txBody>
          <a:bodyPr wrap="square" rtlCol="0">
            <a:spAutoFit/>
          </a:bodyPr>
          <a:lstStyle/>
          <a:p>
            <a:pPr algn="ctr"/>
            <a:r>
              <a:rPr lang="en-CA" sz="3200" dirty="0" smtClean="0">
                <a:solidFill>
                  <a:srgbClr val="00B050"/>
                </a:solidFill>
              </a:rPr>
              <a:t>Leprechaun  Traps</a:t>
            </a:r>
            <a:endParaRPr lang="en-CA" sz="3200" dirty="0">
              <a:solidFill>
                <a:srgbClr val="00B050"/>
              </a:solidFill>
            </a:endParaRPr>
          </a:p>
        </p:txBody>
      </p:sp>
      <p:pic>
        <p:nvPicPr>
          <p:cNvPr id="9220" name="Picture 4" descr="T:\STEM 2015-16 Shapes of Strength PHOTOS Grade 1 and 3\3 Bishop\leprechauntrapdispaly.jpg.jpg"/>
          <p:cNvPicPr>
            <a:picLocks noChangeAspect="1" noChangeArrowheads="1"/>
          </p:cNvPicPr>
          <p:nvPr/>
        </p:nvPicPr>
        <p:blipFill>
          <a:blip r:embed="rId3" cstate="print"/>
          <a:srcRect/>
          <a:stretch>
            <a:fillRect/>
          </a:stretch>
        </p:blipFill>
        <p:spPr bwMode="auto">
          <a:xfrm>
            <a:off x="2771800" y="1628800"/>
            <a:ext cx="3222295" cy="2406776"/>
          </a:xfrm>
          <a:prstGeom prst="rect">
            <a:avLst/>
          </a:prstGeom>
          <a:noFill/>
        </p:spPr>
      </p:pic>
      <p:pic>
        <p:nvPicPr>
          <p:cNvPr id="9221" name="Picture 5" descr="T:\STEM 2015-16 Shapes of Strength PHOTOS Grade 1 and 3\3 Bishop\leprechauntrapbuilding2.jpg.jpg"/>
          <p:cNvPicPr>
            <a:picLocks noChangeAspect="1" noChangeArrowheads="1"/>
          </p:cNvPicPr>
          <p:nvPr/>
        </p:nvPicPr>
        <p:blipFill>
          <a:blip r:embed="rId4" cstate="print"/>
          <a:srcRect/>
          <a:stretch>
            <a:fillRect/>
          </a:stretch>
        </p:blipFill>
        <p:spPr bwMode="auto">
          <a:xfrm>
            <a:off x="3995936" y="4221088"/>
            <a:ext cx="3277852" cy="2448272"/>
          </a:xfrm>
          <a:prstGeom prst="rect">
            <a:avLst/>
          </a:prstGeom>
          <a:noFill/>
        </p:spPr>
      </p:pic>
      <p:pic>
        <p:nvPicPr>
          <p:cNvPr id="9219" name="Picture 3" descr="T:\STEM 2015-16 Shapes of Strength PHOTOS Grade 1 and 3\3 Ryan\leprechauntraps2.jpg.JPG"/>
          <p:cNvPicPr>
            <a:picLocks noChangeAspect="1" noChangeArrowheads="1"/>
          </p:cNvPicPr>
          <p:nvPr/>
        </p:nvPicPr>
        <p:blipFill>
          <a:blip r:embed="rId5" cstate="print"/>
          <a:srcRect/>
          <a:stretch>
            <a:fillRect/>
          </a:stretch>
        </p:blipFill>
        <p:spPr bwMode="auto">
          <a:xfrm>
            <a:off x="6300192" y="1268760"/>
            <a:ext cx="2732796" cy="3384376"/>
          </a:xfrm>
          <a:prstGeom prst="rect">
            <a:avLst/>
          </a:prstGeom>
          <a:noFill/>
        </p:spPr>
      </p:pic>
      <p:pic>
        <p:nvPicPr>
          <p:cNvPr id="8" name="Picture 7" descr="NightbeforeSt.Patricksdaybookcover.jpg.jpg"/>
          <p:cNvPicPr>
            <a:picLocks noChangeAspect="1"/>
          </p:cNvPicPr>
          <p:nvPr/>
        </p:nvPicPr>
        <p:blipFill>
          <a:blip r:embed="rId6" cstate="print"/>
          <a:stretch>
            <a:fillRect/>
          </a:stretch>
        </p:blipFill>
        <p:spPr>
          <a:xfrm>
            <a:off x="971600" y="4149080"/>
            <a:ext cx="2491158" cy="249271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708920"/>
            <a:ext cx="8229600" cy="3556992"/>
          </a:xfrm>
        </p:spPr>
        <p:txBody>
          <a:bodyPr>
            <a:normAutofit/>
          </a:bodyPr>
          <a:lstStyle/>
          <a:p>
            <a:r>
              <a:rPr lang="en-US" sz="2400" dirty="0">
                <a:solidFill>
                  <a:srgbClr val="C00000"/>
                </a:solidFill>
              </a:rPr>
              <a:t>This is my 9th year teaching grade one at St. Matthew's School. I have 13 children in my class this </a:t>
            </a:r>
            <a:r>
              <a:rPr lang="en-US" sz="2400" dirty="0" smtClean="0">
                <a:solidFill>
                  <a:srgbClr val="C00000"/>
                </a:solidFill>
              </a:rPr>
              <a:t>year (6 </a:t>
            </a:r>
            <a:r>
              <a:rPr lang="en-US" sz="2400" dirty="0">
                <a:solidFill>
                  <a:srgbClr val="C00000"/>
                </a:solidFill>
              </a:rPr>
              <a:t>girls and 7 </a:t>
            </a:r>
            <a:r>
              <a:rPr lang="en-US" sz="2200" dirty="0" smtClean="0">
                <a:solidFill>
                  <a:srgbClr val="C00000"/>
                </a:solidFill>
              </a:rPr>
              <a:t>boys</a:t>
            </a:r>
            <a:r>
              <a:rPr lang="en-US" sz="2400" dirty="0" smtClean="0">
                <a:solidFill>
                  <a:srgbClr val="C00000"/>
                </a:solidFill>
              </a:rPr>
              <a:t>) </a:t>
            </a:r>
            <a:r>
              <a:rPr lang="en-US" sz="2400" dirty="0">
                <a:solidFill>
                  <a:srgbClr val="C00000"/>
                </a:solidFill>
              </a:rPr>
              <a:t>and it is my first year participating in the </a:t>
            </a:r>
            <a:r>
              <a:rPr lang="en-US" sz="2400" dirty="0" smtClean="0">
                <a:solidFill>
                  <a:srgbClr val="C00000"/>
                </a:solidFill>
              </a:rPr>
              <a:t>STEM </a:t>
            </a:r>
            <a:r>
              <a:rPr lang="en-US" sz="2400" dirty="0">
                <a:solidFill>
                  <a:srgbClr val="C00000"/>
                </a:solidFill>
              </a:rPr>
              <a:t>project.  I have </a:t>
            </a:r>
            <a:r>
              <a:rPr lang="en-US" sz="2400" dirty="0" smtClean="0">
                <a:solidFill>
                  <a:srgbClr val="C00000"/>
                </a:solidFill>
              </a:rPr>
              <a:t>thoroughly </a:t>
            </a:r>
            <a:r>
              <a:rPr lang="en-US" sz="2400" dirty="0">
                <a:solidFill>
                  <a:srgbClr val="C00000"/>
                </a:solidFill>
              </a:rPr>
              <a:t>enjoyed watching my children engaged in hands on activities and </a:t>
            </a:r>
            <a:r>
              <a:rPr lang="en-US" sz="2400" dirty="0" smtClean="0">
                <a:solidFill>
                  <a:srgbClr val="C00000"/>
                </a:solidFill>
              </a:rPr>
              <a:t>“I Wonder” </a:t>
            </a:r>
            <a:r>
              <a:rPr lang="en-US" sz="2400" dirty="0">
                <a:solidFill>
                  <a:srgbClr val="C00000"/>
                </a:solidFill>
              </a:rPr>
              <a:t>projects. It has been a very rewarding experience for all of us.</a:t>
            </a:r>
          </a:p>
          <a:p>
            <a:endParaRPr lang="en-CA" dirty="0"/>
          </a:p>
        </p:txBody>
      </p:sp>
      <p:sp>
        <p:nvSpPr>
          <p:cNvPr id="4" name="Title 1"/>
          <p:cNvSpPr>
            <a:spLocks noGrp="1"/>
          </p:cNvSpPr>
          <p:nvPr>
            <p:ph type="title"/>
          </p:nvPr>
        </p:nvSpPr>
        <p:spPr>
          <a:xfrm>
            <a:off x="914400" y="260648"/>
            <a:ext cx="8229600" cy="1143000"/>
          </a:xfrm>
        </p:spPr>
        <p:txBody>
          <a:bodyPr>
            <a:normAutofit/>
          </a:bodyPr>
          <a:lstStyle/>
          <a:p>
            <a:r>
              <a:rPr lang="en-US" sz="3600" b="1" dirty="0" smtClean="0">
                <a:solidFill>
                  <a:srgbClr val="C00000"/>
                </a:solidFill>
              </a:rPr>
              <a:t>Ms. Valerie </a:t>
            </a:r>
            <a:r>
              <a:rPr lang="en-US" sz="3600" b="1" dirty="0" err="1" smtClean="0">
                <a:solidFill>
                  <a:srgbClr val="C00000"/>
                </a:solidFill>
              </a:rPr>
              <a:t>Hodder</a:t>
            </a:r>
            <a:endParaRPr lang="en-CA" sz="3600" dirty="0">
              <a:solidFill>
                <a:srgbClr val="C00000"/>
              </a:solidFill>
            </a:endParaRPr>
          </a:p>
        </p:txBody>
      </p:sp>
      <p:pic>
        <p:nvPicPr>
          <p:cNvPr id="2050" name="Picture 2"/>
          <p:cNvPicPr>
            <a:picLocks noChangeAspect="1" noChangeArrowheads="1"/>
          </p:cNvPicPr>
          <p:nvPr/>
        </p:nvPicPr>
        <p:blipFill>
          <a:blip r:embed="rId3" cstate="print"/>
          <a:srcRect/>
          <a:stretch>
            <a:fillRect/>
          </a:stretch>
        </p:blipFill>
        <p:spPr bwMode="auto">
          <a:xfrm>
            <a:off x="323528" y="188640"/>
            <a:ext cx="2160240" cy="215276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CA" b="1" dirty="0" smtClean="0">
                <a:solidFill>
                  <a:srgbClr val="C00000"/>
                </a:solidFill>
              </a:rPr>
              <a:t>Engineering Design Challenges </a:t>
            </a:r>
            <a:endParaRPr lang="en-CA" b="1" dirty="0">
              <a:solidFill>
                <a:srgbClr val="C00000"/>
              </a:solidFill>
            </a:endParaRPr>
          </a:p>
        </p:txBody>
      </p:sp>
      <p:sp>
        <p:nvSpPr>
          <p:cNvPr id="4" name="TextBox 3"/>
          <p:cNvSpPr txBox="1"/>
          <p:nvPr/>
        </p:nvSpPr>
        <p:spPr>
          <a:xfrm>
            <a:off x="2843808" y="980728"/>
            <a:ext cx="3744416" cy="523220"/>
          </a:xfrm>
          <a:prstGeom prst="rect">
            <a:avLst/>
          </a:prstGeom>
          <a:noFill/>
        </p:spPr>
        <p:txBody>
          <a:bodyPr wrap="square" rtlCol="0">
            <a:spAutoFit/>
          </a:bodyPr>
          <a:lstStyle/>
          <a:p>
            <a:pPr algn="ctr"/>
            <a:r>
              <a:rPr lang="en-CA" sz="2800" dirty="0" smtClean="0">
                <a:solidFill>
                  <a:srgbClr val="00B0F0"/>
                </a:solidFill>
              </a:rPr>
              <a:t>Design a Useful Object </a:t>
            </a:r>
            <a:endParaRPr lang="en-CA" sz="2800" dirty="0">
              <a:solidFill>
                <a:srgbClr val="00B0F0"/>
              </a:solidFill>
            </a:endParaRPr>
          </a:p>
        </p:txBody>
      </p:sp>
      <p:pic>
        <p:nvPicPr>
          <p:cNvPr id="10242" name="Picture 2" descr="T:\STEMPicsG1\IMG_1482.JPG"/>
          <p:cNvPicPr>
            <a:picLocks noChangeAspect="1" noChangeArrowheads="1"/>
          </p:cNvPicPr>
          <p:nvPr/>
        </p:nvPicPr>
        <p:blipFill>
          <a:blip r:embed="rId2" cstate="print"/>
          <a:srcRect/>
          <a:stretch>
            <a:fillRect/>
          </a:stretch>
        </p:blipFill>
        <p:spPr bwMode="auto">
          <a:xfrm>
            <a:off x="0" y="1412776"/>
            <a:ext cx="3168352" cy="2599987"/>
          </a:xfrm>
          <a:prstGeom prst="rect">
            <a:avLst/>
          </a:prstGeom>
          <a:noFill/>
        </p:spPr>
      </p:pic>
      <p:pic>
        <p:nvPicPr>
          <p:cNvPr id="10243" name="Picture 3" descr="T:\STEMPicsG1\IMG_1484.JPG"/>
          <p:cNvPicPr>
            <a:picLocks noChangeAspect="1" noChangeArrowheads="1"/>
          </p:cNvPicPr>
          <p:nvPr/>
        </p:nvPicPr>
        <p:blipFill>
          <a:blip r:embed="rId3" cstate="print"/>
          <a:srcRect/>
          <a:stretch>
            <a:fillRect/>
          </a:stretch>
        </p:blipFill>
        <p:spPr bwMode="auto">
          <a:xfrm>
            <a:off x="4716016" y="1484784"/>
            <a:ext cx="3960440" cy="2366485"/>
          </a:xfrm>
          <a:prstGeom prst="rect">
            <a:avLst/>
          </a:prstGeom>
          <a:noFill/>
        </p:spPr>
      </p:pic>
      <p:pic>
        <p:nvPicPr>
          <p:cNvPr id="10244" name="Picture 4" descr="T:\STEM 2015-16 Shapes of Strength PHOTOS Grade 1 and 3\1 Audeau Joyce and Hodder\IMG_0099.JPG"/>
          <p:cNvPicPr>
            <a:picLocks noChangeAspect="1" noChangeArrowheads="1"/>
          </p:cNvPicPr>
          <p:nvPr/>
        </p:nvPicPr>
        <p:blipFill>
          <a:blip r:embed="rId4" cstate="print"/>
          <a:srcRect/>
          <a:stretch>
            <a:fillRect/>
          </a:stretch>
        </p:blipFill>
        <p:spPr bwMode="auto">
          <a:xfrm>
            <a:off x="251520" y="4005064"/>
            <a:ext cx="3096344" cy="2412247"/>
          </a:xfrm>
          <a:prstGeom prst="rect">
            <a:avLst/>
          </a:prstGeom>
          <a:noFill/>
        </p:spPr>
      </p:pic>
      <p:pic>
        <p:nvPicPr>
          <p:cNvPr id="10245" name="Picture 5" descr="T:\STEM 2015-16 Shapes of Strength PHOTOS Grade 1 and 3\1 Audeau Joyce and Hodder\IMG_0093.JPG"/>
          <p:cNvPicPr>
            <a:picLocks noChangeAspect="1" noChangeArrowheads="1"/>
          </p:cNvPicPr>
          <p:nvPr/>
        </p:nvPicPr>
        <p:blipFill>
          <a:blip r:embed="rId5" cstate="print"/>
          <a:srcRect/>
          <a:stretch>
            <a:fillRect/>
          </a:stretch>
        </p:blipFill>
        <p:spPr bwMode="auto">
          <a:xfrm>
            <a:off x="5724792" y="4077073"/>
            <a:ext cx="3203184" cy="2376264"/>
          </a:xfrm>
          <a:prstGeom prst="rect">
            <a:avLst/>
          </a:prstGeom>
          <a:noFill/>
        </p:spPr>
      </p:pic>
      <p:pic>
        <p:nvPicPr>
          <p:cNvPr id="8" name="Picture 7" descr="Themostmagnificentthingcover.jpg.JPG"/>
          <p:cNvPicPr>
            <a:picLocks noChangeAspect="1"/>
          </p:cNvPicPr>
          <p:nvPr/>
        </p:nvPicPr>
        <p:blipFill>
          <a:blip r:embed="rId6" cstate="print"/>
          <a:stretch>
            <a:fillRect/>
          </a:stretch>
        </p:blipFill>
        <p:spPr>
          <a:xfrm>
            <a:off x="3419872" y="3905672"/>
            <a:ext cx="2205134" cy="295232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CA" b="1" dirty="0" smtClean="0">
                <a:solidFill>
                  <a:srgbClr val="C00000"/>
                </a:solidFill>
              </a:rPr>
              <a:t>Engineering Design Challenges</a:t>
            </a:r>
            <a:endParaRPr lang="en-CA" b="1" dirty="0">
              <a:solidFill>
                <a:srgbClr val="C00000"/>
              </a:solidFill>
            </a:endParaRPr>
          </a:p>
        </p:txBody>
      </p:sp>
      <p:pic>
        <p:nvPicPr>
          <p:cNvPr id="11266" name="Picture 2" descr="T:\STEM 2015-16 Shapes of Strength PHOTOS Grade 1 and 3\3 Ryan\usefulobject3.jpg.JPG"/>
          <p:cNvPicPr>
            <a:picLocks noChangeAspect="1" noChangeArrowheads="1"/>
          </p:cNvPicPr>
          <p:nvPr/>
        </p:nvPicPr>
        <p:blipFill>
          <a:blip r:embed="rId2" cstate="print"/>
          <a:srcRect/>
          <a:stretch>
            <a:fillRect/>
          </a:stretch>
        </p:blipFill>
        <p:spPr bwMode="auto">
          <a:xfrm>
            <a:off x="179512" y="908720"/>
            <a:ext cx="2777190" cy="3718222"/>
          </a:xfrm>
          <a:prstGeom prst="rect">
            <a:avLst/>
          </a:prstGeom>
          <a:noFill/>
        </p:spPr>
      </p:pic>
      <p:pic>
        <p:nvPicPr>
          <p:cNvPr id="11267" name="Picture 3" descr="T:\STEM 2015-16 Shapes of Strength PHOTOS Grade 1 and 3\3 Ryan\usefulobject2.jpg.JPG"/>
          <p:cNvPicPr>
            <a:picLocks noChangeAspect="1" noChangeArrowheads="1"/>
          </p:cNvPicPr>
          <p:nvPr/>
        </p:nvPicPr>
        <p:blipFill>
          <a:blip r:embed="rId3" cstate="print"/>
          <a:srcRect/>
          <a:stretch>
            <a:fillRect/>
          </a:stretch>
        </p:blipFill>
        <p:spPr bwMode="auto">
          <a:xfrm>
            <a:off x="3779912" y="980728"/>
            <a:ext cx="2057111" cy="2754149"/>
          </a:xfrm>
          <a:prstGeom prst="rect">
            <a:avLst/>
          </a:prstGeom>
          <a:noFill/>
        </p:spPr>
      </p:pic>
      <p:pic>
        <p:nvPicPr>
          <p:cNvPr id="11269" name="Picture 5" descr="T:\STEM 2015-16 Shapes of Strength PHOTOS Grade 1 and 3\3 Ryan\usefulobjectmaterials.jpg.JPG"/>
          <p:cNvPicPr>
            <a:picLocks noChangeAspect="1" noChangeArrowheads="1"/>
          </p:cNvPicPr>
          <p:nvPr/>
        </p:nvPicPr>
        <p:blipFill>
          <a:blip r:embed="rId4" cstate="print"/>
          <a:srcRect/>
          <a:stretch>
            <a:fillRect/>
          </a:stretch>
        </p:blipFill>
        <p:spPr bwMode="auto">
          <a:xfrm>
            <a:off x="3059832" y="4005064"/>
            <a:ext cx="2592288" cy="2680951"/>
          </a:xfrm>
          <a:prstGeom prst="rect">
            <a:avLst/>
          </a:prstGeom>
          <a:noFill/>
        </p:spPr>
      </p:pic>
      <p:sp>
        <p:nvSpPr>
          <p:cNvPr id="8" name="TextBox 7"/>
          <p:cNvSpPr txBox="1"/>
          <p:nvPr/>
        </p:nvSpPr>
        <p:spPr>
          <a:xfrm>
            <a:off x="6012160" y="908720"/>
            <a:ext cx="2732229" cy="1077218"/>
          </a:xfrm>
          <a:prstGeom prst="rect">
            <a:avLst/>
          </a:prstGeom>
          <a:noFill/>
        </p:spPr>
        <p:txBody>
          <a:bodyPr wrap="square" rtlCol="0">
            <a:spAutoFit/>
          </a:bodyPr>
          <a:lstStyle/>
          <a:p>
            <a:r>
              <a:rPr lang="en-CA" sz="3200" dirty="0" smtClean="0">
                <a:solidFill>
                  <a:srgbClr val="0070C0"/>
                </a:solidFill>
              </a:rPr>
              <a:t>Design a Useful Object</a:t>
            </a:r>
            <a:endParaRPr lang="en-CA" sz="3200" dirty="0">
              <a:solidFill>
                <a:srgbClr val="0070C0"/>
              </a:solidFill>
            </a:endParaRPr>
          </a:p>
        </p:txBody>
      </p:sp>
      <p:pic>
        <p:nvPicPr>
          <p:cNvPr id="11270" name="Picture 6" descr="T:\STEM 2015-16 Shapes of Strength PHOTOS Grade 1 and 3\3 Ryan\scooter.jpg.JPG"/>
          <p:cNvPicPr>
            <a:picLocks noChangeAspect="1" noChangeArrowheads="1"/>
          </p:cNvPicPr>
          <p:nvPr/>
        </p:nvPicPr>
        <p:blipFill>
          <a:blip r:embed="rId5" cstate="print"/>
          <a:srcRect/>
          <a:stretch>
            <a:fillRect/>
          </a:stretch>
        </p:blipFill>
        <p:spPr bwMode="auto">
          <a:xfrm>
            <a:off x="6084168" y="2276872"/>
            <a:ext cx="2736304" cy="4104456"/>
          </a:xfrm>
          <a:prstGeom prst="rect">
            <a:avLst/>
          </a:prstGeom>
          <a:noFill/>
        </p:spPr>
      </p:pic>
      <p:pic>
        <p:nvPicPr>
          <p:cNvPr id="9" name="Picture 8" descr="IMG_6089.JPG"/>
          <p:cNvPicPr>
            <a:picLocks noChangeAspect="1"/>
          </p:cNvPicPr>
          <p:nvPr/>
        </p:nvPicPr>
        <p:blipFill>
          <a:blip r:embed="rId6" cstate="print"/>
          <a:stretch>
            <a:fillRect/>
          </a:stretch>
        </p:blipFill>
        <p:spPr>
          <a:xfrm>
            <a:off x="467544" y="4725144"/>
            <a:ext cx="2451036" cy="183071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r>
              <a:rPr lang="en-CA" b="1" dirty="0" smtClean="0">
                <a:solidFill>
                  <a:srgbClr val="C00000"/>
                </a:solidFill>
              </a:rPr>
              <a:t>Engineering Design Challenges</a:t>
            </a:r>
            <a:endParaRPr lang="en-CA" b="1" dirty="0">
              <a:solidFill>
                <a:srgbClr val="C00000"/>
              </a:solidFill>
            </a:endParaRPr>
          </a:p>
        </p:txBody>
      </p:sp>
      <p:pic>
        <p:nvPicPr>
          <p:cNvPr id="12291" name="Picture 3" descr="T:\STEM 2015-16 Shapes of Strength PHOTOS Grade 1 and 3\1 Audeau Joyce and Hodder\IMG_0009.JPG"/>
          <p:cNvPicPr>
            <a:picLocks noChangeAspect="1" noChangeArrowheads="1"/>
          </p:cNvPicPr>
          <p:nvPr/>
        </p:nvPicPr>
        <p:blipFill>
          <a:blip r:embed="rId2" cstate="print"/>
          <a:srcRect/>
          <a:stretch>
            <a:fillRect/>
          </a:stretch>
        </p:blipFill>
        <p:spPr bwMode="auto">
          <a:xfrm>
            <a:off x="323528" y="3861048"/>
            <a:ext cx="4379185" cy="2722193"/>
          </a:xfrm>
          <a:prstGeom prst="rect">
            <a:avLst/>
          </a:prstGeom>
          <a:noFill/>
        </p:spPr>
      </p:pic>
      <p:pic>
        <p:nvPicPr>
          <p:cNvPr id="12294" name="Picture 6" descr="T:\STEM 2015-16 Shapes of Strength PHOTOS Grade 1 and 3\IMG_0003.JPG"/>
          <p:cNvPicPr>
            <a:picLocks noChangeAspect="1" noChangeArrowheads="1"/>
          </p:cNvPicPr>
          <p:nvPr/>
        </p:nvPicPr>
        <p:blipFill>
          <a:blip r:embed="rId3" cstate="print"/>
          <a:srcRect/>
          <a:stretch>
            <a:fillRect/>
          </a:stretch>
        </p:blipFill>
        <p:spPr bwMode="auto">
          <a:xfrm>
            <a:off x="5220072" y="4077072"/>
            <a:ext cx="3241189" cy="2564904"/>
          </a:xfrm>
          <a:prstGeom prst="rect">
            <a:avLst/>
          </a:prstGeom>
          <a:noFill/>
        </p:spPr>
      </p:pic>
      <p:sp>
        <p:nvSpPr>
          <p:cNvPr id="9" name="TextBox 8"/>
          <p:cNvSpPr txBox="1"/>
          <p:nvPr/>
        </p:nvSpPr>
        <p:spPr>
          <a:xfrm>
            <a:off x="4499992" y="836712"/>
            <a:ext cx="4392488" cy="523220"/>
          </a:xfrm>
          <a:prstGeom prst="rect">
            <a:avLst/>
          </a:prstGeom>
          <a:noFill/>
        </p:spPr>
        <p:txBody>
          <a:bodyPr wrap="square" rtlCol="0">
            <a:spAutoFit/>
          </a:bodyPr>
          <a:lstStyle/>
          <a:p>
            <a:pPr algn="ctr"/>
            <a:r>
              <a:rPr lang="en-CA" sz="2800" dirty="0" smtClean="0">
                <a:solidFill>
                  <a:srgbClr val="0000FF"/>
                </a:solidFill>
              </a:rPr>
              <a:t>3 Little Pig House Design </a:t>
            </a:r>
            <a:endParaRPr lang="en-CA" sz="2800" dirty="0">
              <a:solidFill>
                <a:srgbClr val="0000FF"/>
              </a:solidFill>
            </a:endParaRPr>
          </a:p>
        </p:txBody>
      </p:sp>
      <p:pic>
        <p:nvPicPr>
          <p:cNvPr id="8" name="Picture 7" descr="IMG_6092.JPG"/>
          <p:cNvPicPr>
            <a:picLocks noChangeAspect="1"/>
          </p:cNvPicPr>
          <p:nvPr/>
        </p:nvPicPr>
        <p:blipFill>
          <a:blip r:embed="rId4" cstate="print"/>
          <a:stretch>
            <a:fillRect/>
          </a:stretch>
        </p:blipFill>
        <p:spPr>
          <a:xfrm>
            <a:off x="3131840" y="1412776"/>
            <a:ext cx="2933073" cy="2190752"/>
          </a:xfrm>
          <a:prstGeom prst="rect">
            <a:avLst/>
          </a:prstGeom>
        </p:spPr>
      </p:pic>
      <p:pic>
        <p:nvPicPr>
          <p:cNvPr id="12293" name="Picture 5" descr="T:\STEM 2015-16 Shapes of Strength PHOTOS Grade 1 and 3\IMG_0004.JPG"/>
          <p:cNvPicPr>
            <a:picLocks noChangeAspect="1" noChangeArrowheads="1"/>
          </p:cNvPicPr>
          <p:nvPr/>
        </p:nvPicPr>
        <p:blipFill>
          <a:blip r:embed="rId5" cstate="print"/>
          <a:srcRect/>
          <a:stretch>
            <a:fillRect/>
          </a:stretch>
        </p:blipFill>
        <p:spPr bwMode="auto">
          <a:xfrm>
            <a:off x="179512" y="1124744"/>
            <a:ext cx="3563888" cy="2661916"/>
          </a:xfrm>
          <a:prstGeom prst="rect">
            <a:avLst/>
          </a:prstGeom>
          <a:noFill/>
        </p:spPr>
      </p:pic>
      <p:pic>
        <p:nvPicPr>
          <p:cNvPr id="12292" name="Picture 4" descr="T:\STEM 2015-16 Shapes of Strength PHOTOS Grade 1 and 3\IMG_0002.JPG"/>
          <p:cNvPicPr>
            <a:picLocks noChangeAspect="1" noChangeArrowheads="1"/>
          </p:cNvPicPr>
          <p:nvPr/>
        </p:nvPicPr>
        <p:blipFill>
          <a:blip r:embed="rId6" cstate="print"/>
          <a:srcRect/>
          <a:stretch>
            <a:fillRect/>
          </a:stretch>
        </p:blipFill>
        <p:spPr bwMode="auto">
          <a:xfrm>
            <a:off x="5580112" y="1412776"/>
            <a:ext cx="3029480" cy="2448272"/>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696"/>
          </a:xfrm>
        </p:spPr>
        <p:txBody>
          <a:bodyPr>
            <a:normAutofit fontScale="90000"/>
          </a:bodyPr>
          <a:lstStyle/>
          <a:p>
            <a:r>
              <a:rPr lang="en-CA" b="1" dirty="0" smtClean="0">
                <a:solidFill>
                  <a:srgbClr val="C00000"/>
                </a:solidFill>
              </a:rPr>
              <a:t>Engineering Design Challenges</a:t>
            </a:r>
            <a:endParaRPr lang="en-CA" b="1" dirty="0">
              <a:solidFill>
                <a:srgbClr val="C00000"/>
              </a:solidFill>
            </a:endParaRPr>
          </a:p>
        </p:txBody>
      </p:sp>
      <p:pic>
        <p:nvPicPr>
          <p:cNvPr id="13317" name="Picture 5" descr="T:\STEM 2015-16 Shapes of Strength PHOTOS Grade 1 and 3\3 Bishop\rosiecopter4.jpg.jpg"/>
          <p:cNvPicPr>
            <a:picLocks noChangeAspect="1" noChangeArrowheads="1"/>
          </p:cNvPicPr>
          <p:nvPr/>
        </p:nvPicPr>
        <p:blipFill>
          <a:blip r:embed="rId2" cstate="print"/>
          <a:srcRect/>
          <a:stretch>
            <a:fillRect/>
          </a:stretch>
        </p:blipFill>
        <p:spPr bwMode="auto">
          <a:xfrm>
            <a:off x="179512" y="1196752"/>
            <a:ext cx="4392488" cy="4896544"/>
          </a:xfrm>
          <a:prstGeom prst="rect">
            <a:avLst/>
          </a:prstGeom>
          <a:noFill/>
        </p:spPr>
      </p:pic>
      <p:pic>
        <p:nvPicPr>
          <p:cNvPr id="13318" name="Picture 6" descr="T:\STEM 2015-16 Shapes of Strength PHOTOS Grade 1 and 3\3 Bishop\rosiecopters5.jpg.jpg"/>
          <p:cNvPicPr>
            <a:picLocks noChangeAspect="1" noChangeArrowheads="1"/>
          </p:cNvPicPr>
          <p:nvPr/>
        </p:nvPicPr>
        <p:blipFill>
          <a:blip r:embed="rId3" cstate="print"/>
          <a:srcRect/>
          <a:stretch>
            <a:fillRect/>
          </a:stretch>
        </p:blipFill>
        <p:spPr bwMode="auto">
          <a:xfrm>
            <a:off x="4644008" y="1340768"/>
            <a:ext cx="4320480" cy="4896544"/>
          </a:xfrm>
          <a:prstGeom prst="rect">
            <a:avLst/>
          </a:prstGeom>
          <a:noFill/>
        </p:spPr>
      </p:pic>
      <p:sp>
        <p:nvSpPr>
          <p:cNvPr id="10" name="TextBox 9"/>
          <p:cNvSpPr txBox="1"/>
          <p:nvPr/>
        </p:nvSpPr>
        <p:spPr>
          <a:xfrm>
            <a:off x="1475656" y="620688"/>
            <a:ext cx="5760640" cy="584775"/>
          </a:xfrm>
          <a:prstGeom prst="rect">
            <a:avLst/>
          </a:prstGeom>
          <a:noFill/>
        </p:spPr>
        <p:txBody>
          <a:bodyPr wrap="square" rtlCol="0">
            <a:spAutoFit/>
          </a:bodyPr>
          <a:lstStyle/>
          <a:p>
            <a:pPr algn="ctr"/>
            <a:r>
              <a:rPr lang="en-CA" sz="3200" dirty="0" smtClean="0">
                <a:solidFill>
                  <a:srgbClr val="6600FF"/>
                </a:solidFill>
              </a:rPr>
              <a:t>Rosie Revere - Rosie Copters!</a:t>
            </a:r>
            <a:endParaRPr lang="en-CA" sz="3200" dirty="0">
              <a:solidFill>
                <a:srgbClr val="6600FF"/>
              </a:solidFill>
            </a:endParaRPr>
          </a:p>
        </p:txBody>
      </p:sp>
      <p:pic>
        <p:nvPicPr>
          <p:cNvPr id="6" name="Picture 5" descr="IMG_6090.JPG"/>
          <p:cNvPicPr>
            <a:picLocks noChangeAspect="1"/>
          </p:cNvPicPr>
          <p:nvPr/>
        </p:nvPicPr>
        <p:blipFill>
          <a:blip r:embed="rId4" cstate="print"/>
          <a:stretch>
            <a:fillRect/>
          </a:stretch>
        </p:blipFill>
        <p:spPr>
          <a:xfrm>
            <a:off x="4067944" y="4509119"/>
            <a:ext cx="2520280" cy="188243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T:\STEM 2015-16 Shapes of Strength PHOTOS Grade 1 and 3\3 Bishop\workedanddidnotworkwithcars.jpg.jpg"/>
          <p:cNvPicPr>
            <a:picLocks noChangeAspect="1" noChangeArrowheads="1"/>
          </p:cNvPicPr>
          <p:nvPr/>
        </p:nvPicPr>
        <p:blipFill>
          <a:blip r:embed="rId2" cstate="print"/>
          <a:srcRect/>
          <a:stretch>
            <a:fillRect/>
          </a:stretch>
        </p:blipFill>
        <p:spPr bwMode="auto">
          <a:xfrm>
            <a:off x="5076056" y="1268760"/>
            <a:ext cx="3672408" cy="2664296"/>
          </a:xfrm>
          <a:prstGeom prst="rect">
            <a:avLst/>
          </a:prstGeom>
          <a:noFill/>
        </p:spPr>
      </p:pic>
      <p:sp>
        <p:nvSpPr>
          <p:cNvPr id="2" name="Title 1"/>
          <p:cNvSpPr>
            <a:spLocks noGrp="1"/>
          </p:cNvSpPr>
          <p:nvPr>
            <p:ph type="title"/>
          </p:nvPr>
        </p:nvSpPr>
        <p:spPr>
          <a:xfrm>
            <a:off x="457200" y="274638"/>
            <a:ext cx="8229600" cy="562074"/>
          </a:xfrm>
        </p:spPr>
        <p:txBody>
          <a:bodyPr>
            <a:normAutofit fontScale="90000"/>
          </a:bodyPr>
          <a:lstStyle/>
          <a:p>
            <a:r>
              <a:rPr lang="en-CA" b="1" dirty="0" smtClean="0">
                <a:solidFill>
                  <a:srgbClr val="C00000"/>
                </a:solidFill>
              </a:rPr>
              <a:t>Engineering Design Challenges</a:t>
            </a:r>
            <a:endParaRPr lang="en-CA" b="1" dirty="0">
              <a:solidFill>
                <a:srgbClr val="C00000"/>
              </a:solidFill>
            </a:endParaRPr>
          </a:p>
        </p:txBody>
      </p:sp>
      <p:pic>
        <p:nvPicPr>
          <p:cNvPr id="14341" name="Picture 5" descr="T:\STEM 2015-16 Shapes of Strength PHOTOS Grade 1 and 3\3 Bishop\Air powered car activity cover.jpg"/>
          <p:cNvPicPr>
            <a:picLocks noChangeAspect="1" noChangeArrowheads="1"/>
          </p:cNvPicPr>
          <p:nvPr/>
        </p:nvPicPr>
        <p:blipFill>
          <a:blip r:embed="rId3" cstate="print"/>
          <a:srcRect/>
          <a:stretch>
            <a:fillRect/>
          </a:stretch>
        </p:blipFill>
        <p:spPr bwMode="auto">
          <a:xfrm>
            <a:off x="899592" y="980728"/>
            <a:ext cx="4067944" cy="3038403"/>
          </a:xfrm>
          <a:prstGeom prst="rect">
            <a:avLst/>
          </a:prstGeom>
          <a:noFill/>
        </p:spPr>
      </p:pic>
      <p:pic>
        <p:nvPicPr>
          <p:cNvPr id="14340" name="Picture 4" descr="T:\STEM 2015-16 Shapes of Strength PHOTOS Grade 1 and 3\3 Bishop\if I built a car cover.jpg.jpg"/>
          <p:cNvPicPr>
            <a:picLocks noChangeAspect="1" noChangeArrowheads="1"/>
          </p:cNvPicPr>
          <p:nvPr/>
        </p:nvPicPr>
        <p:blipFill>
          <a:blip r:embed="rId4" cstate="print"/>
          <a:srcRect/>
          <a:stretch>
            <a:fillRect/>
          </a:stretch>
        </p:blipFill>
        <p:spPr bwMode="auto">
          <a:xfrm>
            <a:off x="179512" y="2636912"/>
            <a:ext cx="3456384" cy="3240360"/>
          </a:xfrm>
          <a:prstGeom prst="rect">
            <a:avLst/>
          </a:prstGeom>
          <a:noFill/>
        </p:spPr>
      </p:pic>
      <p:pic>
        <p:nvPicPr>
          <p:cNvPr id="14342" name="Picture 6" descr="T:\STEM 2015-16 Shapes of Strength PHOTOS Grade 1 and 3\3 Bishop\studentswiththeircars.jpg.jpg"/>
          <p:cNvPicPr>
            <a:picLocks noChangeAspect="1" noChangeArrowheads="1"/>
          </p:cNvPicPr>
          <p:nvPr/>
        </p:nvPicPr>
        <p:blipFill>
          <a:blip r:embed="rId5" cstate="print"/>
          <a:srcRect/>
          <a:stretch>
            <a:fillRect/>
          </a:stretch>
        </p:blipFill>
        <p:spPr bwMode="auto">
          <a:xfrm>
            <a:off x="3995936" y="3429000"/>
            <a:ext cx="4248472" cy="306896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r>
              <a:rPr lang="en-CA" b="1" dirty="0" smtClean="0">
                <a:solidFill>
                  <a:srgbClr val="C00000"/>
                </a:solidFill>
              </a:rPr>
              <a:t>Engineering Design Challenges</a:t>
            </a:r>
            <a:endParaRPr lang="en-CA" b="1" dirty="0">
              <a:solidFill>
                <a:srgbClr val="C00000"/>
              </a:solidFill>
            </a:endParaRPr>
          </a:p>
        </p:txBody>
      </p:sp>
      <p:sp>
        <p:nvSpPr>
          <p:cNvPr id="3" name="TextBox 2"/>
          <p:cNvSpPr txBox="1"/>
          <p:nvPr/>
        </p:nvSpPr>
        <p:spPr>
          <a:xfrm>
            <a:off x="2843808" y="980728"/>
            <a:ext cx="3744416" cy="523220"/>
          </a:xfrm>
          <a:prstGeom prst="rect">
            <a:avLst/>
          </a:prstGeom>
          <a:noFill/>
        </p:spPr>
        <p:txBody>
          <a:bodyPr wrap="square" rtlCol="0">
            <a:spAutoFit/>
          </a:bodyPr>
          <a:lstStyle/>
          <a:p>
            <a:pPr algn="ctr"/>
            <a:r>
              <a:rPr lang="en-CA" sz="2800" dirty="0" smtClean="0">
                <a:solidFill>
                  <a:srgbClr val="00B0F0"/>
                </a:solidFill>
              </a:rPr>
              <a:t>Papa’s Mechanical Fish </a:t>
            </a:r>
            <a:endParaRPr lang="en-CA" sz="2800" dirty="0">
              <a:solidFill>
                <a:srgbClr val="00B0F0"/>
              </a:solidFill>
            </a:endParaRPr>
          </a:p>
        </p:txBody>
      </p:sp>
      <p:pic>
        <p:nvPicPr>
          <p:cNvPr id="5" name="Picture 4" descr="IMG_6087.JPG"/>
          <p:cNvPicPr>
            <a:picLocks noChangeAspect="1"/>
          </p:cNvPicPr>
          <p:nvPr/>
        </p:nvPicPr>
        <p:blipFill>
          <a:blip r:embed="rId2" cstate="print"/>
          <a:stretch>
            <a:fillRect/>
          </a:stretch>
        </p:blipFill>
        <p:spPr>
          <a:xfrm>
            <a:off x="899592" y="4725144"/>
            <a:ext cx="2410185" cy="1800200"/>
          </a:xfrm>
          <a:prstGeom prst="rect">
            <a:avLst/>
          </a:prstGeom>
        </p:spPr>
      </p:pic>
      <p:pic>
        <p:nvPicPr>
          <p:cNvPr id="6" name="Picture 5" descr="IMG_20160606_093732614.jpg"/>
          <p:cNvPicPr>
            <a:picLocks noChangeAspect="1"/>
          </p:cNvPicPr>
          <p:nvPr/>
        </p:nvPicPr>
        <p:blipFill>
          <a:blip r:embed="rId3" cstate="print"/>
          <a:stretch>
            <a:fillRect/>
          </a:stretch>
        </p:blipFill>
        <p:spPr>
          <a:xfrm>
            <a:off x="2699792" y="1556792"/>
            <a:ext cx="4499992" cy="2531246"/>
          </a:xfrm>
          <a:prstGeom prst="rect">
            <a:avLst/>
          </a:prstGeom>
        </p:spPr>
      </p:pic>
      <p:pic>
        <p:nvPicPr>
          <p:cNvPr id="7" name="Picture 6" descr="IMG_20160606_092631553_HDR.jpg"/>
          <p:cNvPicPr>
            <a:picLocks noChangeAspect="1"/>
          </p:cNvPicPr>
          <p:nvPr/>
        </p:nvPicPr>
        <p:blipFill>
          <a:blip r:embed="rId4" cstate="print"/>
          <a:stretch>
            <a:fillRect/>
          </a:stretch>
        </p:blipFill>
        <p:spPr>
          <a:xfrm>
            <a:off x="323528" y="980728"/>
            <a:ext cx="1888308" cy="3356992"/>
          </a:xfrm>
          <a:prstGeom prst="rect">
            <a:avLst/>
          </a:prstGeom>
        </p:spPr>
      </p:pic>
      <p:pic>
        <p:nvPicPr>
          <p:cNvPr id="8" name="Picture 7" descr="IMG_20160606_095210857_TOP.jpg"/>
          <p:cNvPicPr>
            <a:picLocks noChangeAspect="1"/>
          </p:cNvPicPr>
          <p:nvPr/>
        </p:nvPicPr>
        <p:blipFill>
          <a:blip r:embed="rId5" cstate="print"/>
          <a:stretch>
            <a:fillRect/>
          </a:stretch>
        </p:blipFill>
        <p:spPr>
          <a:xfrm>
            <a:off x="5724128" y="4149080"/>
            <a:ext cx="1397754" cy="2484896"/>
          </a:xfrm>
          <a:prstGeom prst="rect">
            <a:avLst/>
          </a:prstGeom>
        </p:spPr>
      </p:pic>
      <p:pic>
        <p:nvPicPr>
          <p:cNvPr id="9" name="Picture 8" descr="IMG_20160606_101808537.jpg"/>
          <p:cNvPicPr>
            <a:picLocks noChangeAspect="1"/>
          </p:cNvPicPr>
          <p:nvPr/>
        </p:nvPicPr>
        <p:blipFill>
          <a:blip r:embed="rId6" cstate="print"/>
          <a:stretch>
            <a:fillRect/>
          </a:stretch>
        </p:blipFill>
        <p:spPr>
          <a:xfrm>
            <a:off x="3923928" y="4437112"/>
            <a:ext cx="1159227" cy="2060848"/>
          </a:xfrm>
          <a:prstGeom prst="rect">
            <a:avLst/>
          </a:prstGeom>
        </p:spPr>
      </p:pic>
      <p:pic>
        <p:nvPicPr>
          <p:cNvPr id="10" name="Picture 9" descr="IMG_20160606_094513422_TOP.jpg"/>
          <p:cNvPicPr>
            <a:picLocks noChangeAspect="1"/>
          </p:cNvPicPr>
          <p:nvPr/>
        </p:nvPicPr>
        <p:blipFill>
          <a:blip r:embed="rId7" cstate="print"/>
          <a:stretch>
            <a:fillRect/>
          </a:stretch>
        </p:blipFill>
        <p:spPr>
          <a:xfrm>
            <a:off x="7380312" y="2348880"/>
            <a:ext cx="1458163" cy="25922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Data Collection and Analysis </a:t>
            </a:r>
            <a:endParaRPr lang="en-US" b="1" dirty="0">
              <a:solidFill>
                <a:srgbClr val="C00000"/>
              </a:solidFill>
            </a:endParaRPr>
          </a:p>
        </p:txBody>
      </p:sp>
      <p:sp>
        <p:nvSpPr>
          <p:cNvPr id="3" name="Content Placeholder 2"/>
          <p:cNvSpPr>
            <a:spLocks noGrp="1"/>
          </p:cNvSpPr>
          <p:nvPr>
            <p:ph idx="1"/>
          </p:nvPr>
        </p:nvSpPr>
        <p:spPr>
          <a:xfrm>
            <a:off x="467544" y="1412776"/>
            <a:ext cx="4402832" cy="4281339"/>
          </a:xfrm>
        </p:spPr>
        <p:txBody>
          <a:bodyPr>
            <a:noAutofit/>
          </a:bodyPr>
          <a:lstStyle/>
          <a:p>
            <a:pPr marL="0" indent="0">
              <a:buNone/>
            </a:pPr>
            <a:r>
              <a:rPr lang="en-US" sz="2000" dirty="0" smtClean="0">
                <a:solidFill>
                  <a:srgbClr val="C00000"/>
                </a:solidFill>
              </a:rPr>
              <a:t>Data was collected from a variety of sources. We conducted pre and post surveys, vocabulary inventories, interviews and individual student visual representations. These were analyzed for trends. </a:t>
            </a:r>
          </a:p>
          <a:p>
            <a:pPr marL="0" indent="0">
              <a:buNone/>
            </a:pPr>
            <a:endParaRPr lang="en-US" sz="2000" dirty="0" smtClean="0">
              <a:solidFill>
                <a:srgbClr val="C00000"/>
              </a:solidFill>
            </a:endParaRPr>
          </a:p>
          <a:p>
            <a:pPr marL="0" indent="0">
              <a:buNone/>
            </a:pPr>
            <a:r>
              <a:rPr lang="en-US" sz="2000" dirty="0" smtClean="0">
                <a:solidFill>
                  <a:srgbClr val="C00000"/>
                </a:solidFill>
              </a:rPr>
              <a:t>We examined our classroom observations, videos and photographs of all math and science based activities. Evernote reflections were reviewed. Student work samples as well as their engineering designs and actual prototypes were included in our assessment of learning.  </a:t>
            </a:r>
            <a:endParaRPr lang="en-US" sz="2000" dirty="0">
              <a:solidFill>
                <a:srgbClr val="C00000"/>
              </a:solidFill>
            </a:endParaRPr>
          </a:p>
        </p:txBody>
      </p:sp>
      <p:pic>
        <p:nvPicPr>
          <p:cNvPr id="4" name="Picture 3" descr="IMG_6095.JPG"/>
          <p:cNvPicPr>
            <a:picLocks noChangeAspect="1"/>
          </p:cNvPicPr>
          <p:nvPr/>
        </p:nvPicPr>
        <p:blipFill>
          <a:blip r:embed="rId2" cstate="print"/>
          <a:stretch>
            <a:fillRect/>
          </a:stretch>
        </p:blipFill>
        <p:spPr>
          <a:xfrm>
            <a:off x="4911211" y="1196752"/>
            <a:ext cx="3567074" cy="2664296"/>
          </a:xfrm>
          <a:prstGeom prst="rect">
            <a:avLst/>
          </a:prstGeom>
        </p:spPr>
      </p:pic>
      <p:pic>
        <p:nvPicPr>
          <p:cNvPr id="5" name="Picture 4" descr="vocab.jpg"/>
          <p:cNvPicPr>
            <a:picLocks noChangeAspect="1"/>
          </p:cNvPicPr>
          <p:nvPr/>
        </p:nvPicPr>
        <p:blipFill>
          <a:blip r:embed="rId3" cstate="print"/>
          <a:stretch>
            <a:fillRect/>
          </a:stretch>
        </p:blipFill>
        <p:spPr>
          <a:xfrm>
            <a:off x="5148064" y="4005063"/>
            <a:ext cx="3203847" cy="2392997"/>
          </a:xfrm>
          <a:prstGeom prst="rect">
            <a:avLst/>
          </a:prstGeom>
        </p:spPr>
      </p:pic>
    </p:spTree>
    <p:extLst>
      <p:ext uri="{BB962C8B-B14F-4D97-AF65-F5344CB8AC3E}">
        <p14:creationId xmlns:p14="http://schemas.microsoft.com/office/powerpoint/2010/main" val="295027780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683568" y="1484784"/>
            <a:ext cx="6696744" cy="3785652"/>
          </a:xfrm>
          <a:prstGeom prst="rect">
            <a:avLst/>
          </a:prstGeom>
        </p:spPr>
        <p:txBody>
          <a:bodyPr wrap="square">
            <a:spAutoFit/>
          </a:bodyPr>
          <a:lstStyle/>
          <a:p>
            <a:pPr>
              <a:lnSpc>
                <a:spcPct val="150000"/>
              </a:lnSpc>
            </a:pPr>
            <a:r>
              <a:rPr lang="en-US" sz="2000" dirty="0" smtClean="0">
                <a:solidFill>
                  <a:srgbClr val="C00000"/>
                </a:solidFill>
                <a:latin typeface="Comic Sans MS" pitchFamily="66" charset="0"/>
              </a:rPr>
              <a:t>14 Grade One students were randomly surveyed in </a:t>
            </a:r>
          </a:p>
          <a:p>
            <a:pPr>
              <a:lnSpc>
                <a:spcPct val="150000"/>
              </a:lnSpc>
            </a:pPr>
            <a:r>
              <a:rPr lang="en-US" sz="2000" dirty="0" smtClean="0">
                <a:solidFill>
                  <a:srgbClr val="C00000"/>
                </a:solidFill>
                <a:latin typeface="Comic Sans MS" pitchFamily="66" charset="0"/>
              </a:rPr>
              <a:t>February 2016 and May 2016. </a:t>
            </a:r>
          </a:p>
          <a:p>
            <a:endParaRPr lang="en-US" sz="2000" dirty="0" smtClean="0">
              <a:solidFill>
                <a:srgbClr val="C00000"/>
              </a:solidFill>
              <a:latin typeface="Comic Sans MS" pitchFamily="66" charset="0"/>
            </a:endParaRPr>
          </a:p>
          <a:p>
            <a:endParaRPr lang="en-US" sz="2000" dirty="0" smtClean="0">
              <a:solidFill>
                <a:srgbClr val="C00000"/>
              </a:solidFill>
              <a:latin typeface="Comic Sans MS" pitchFamily="66" charset="0"/>
            </a:endParaRPr>
          </a:p>
          <a:p>
            <a:pPr>
              <a:lnSpc>
                <a:spcPct val="150000"/>
              </a:lnSpc>
            </a:pPr>
            <a:r>
              <a:rPr lang="en-US" sz="2000" dirty="0" smtClean="0">
                <a:solidFill>
                  <a:srgbClr val="C00000"/>
                </a:solidFill>
                <a:latin typeface="Comic Sans MS" pitchFamily="66" charset="0"/>
              </a:rPr>
              <a:t>21 Grade Three students were randomly surveyed in </a:t>
            </a:r>
          </a:p>
          <a:p>
            <a:pPr>
              <a:lnSpc>
                <a:spcPct val="150000"/>
              </a:lnSpc>
            </a:pPr>
            <a:r>
              <a:rPr lang="en-US" sz="2000" dirty="0" smtClean="0">
                <a:solidFill>
                  <a:srgbClr val="C00000"/>
                </a:solidFill>
                <a:latin typeface="Comic Sans MS" pitchFamily="66" charset="0"/>
              </a:rPr>
              <a:t>February 2016 and May 2016. </a:t>
            </a:r>
          </a:p>
          <a:p>
            <a:endParaRPr lang="en-US" sz="2000" dirty="0" smtClean="0">
              <a:solidFill>
                <a:srgbClr val="FF0000"/>
              </a:solidFill>
              <a:latin typeface="Comic Sans MS" pitchFamily="66" charset="0"/>
            </a:endParaRPr>
          </a:p>
          <a:p>
            <a:endParaRPr lang="en-US" sz="2000" dirty="0" smtClean="0">
              <a:solidFill>
                <a:srgbClr val="FF0000"/>
              </a:solidFill>
              <a:latin typeface="Comic Sans MS" pitchFamily="66" charset="0"/>
            </a:endParaRPr>
          </a:p>
          <a:p>
            <a:endParaRPr lang="en-US" sz="2000" dirty="0" smtClean="0">
              <a:solidFill>
                <a:srgbClr val="C00000"/>
              </a:solidFill>
              <a:latin typeface="Comic Sans MS" pitchFamily="66" charset="0"/>
            </a:endParaRPr>
          </a:p>
          <a:p>
            <a:r>
              <a:rPr lang="en-US" sz="2000" dirty="0" smtClean="0">
                <a:solidFill>
                  <a:srgbClr val="C00000"/>
                </a:solidFill>
                <a:latin typeface="Comic Sans MS" pitchFamily="66" charset="0"/>
              </a:rPr>
              <a:t>Surveys said……..</a:t>
            </a: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683568" y="1484784"/>
            <a:ext cx="8136904" cy="4770537"/>
          </a:xfrm>
          <a:prstGeom prst="rect">
            <a:avLst/>
          </a:prstGeom>
        </p:spPr>
        <p:txBody>
          <a:bodyPr wrap="square">
            <a:spAutoFit/>
          </a:bodyPr>
          <a:lstStyle/>
          <a:p>
            <a:r>
              <a:rPr lang="en-CA" sz="2400" dirty="0" smtClean="0">
                <a:solidFill>
                  <a:srgbClr val="C00000"/>
                </a:solidFill>
                <a:latin typeface="Comic Sans MS" pitchFamily="66" charset="0"/>
              </a:rPr>
              <a:t>I believe the strongest shape is </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			</a:t>
            </a:r>
            <a:r>
              <a:rPr lang="en-CA" sz="2000" u="sng" dirty="0" smtClean="0">
                <a:solidFill>
                  <a:srgbClr val="C00000"/>
                </a:solidFill>
                <a:latin typeface="Comic Sans MS" pitchFamily="66" charset="0"/>
              </a:rPr>
              <a:t>Pre-Survey</a:t>
            </a:r>
            <a:r>
              <a:rPr lang="en-CA" sz="2000" dirty="0" smtClean="0">
                <a:solidFill>
                  <a:srgbClr val="C00000"/>
                </a:solidFill>
                <a:latin typeface="Comic Sans MS" pitchFamily="66" charset="0"/>
              </a:rPr>
              <a:t>		</a:t>
            </a:r>
            <a:r>
              <a:rPr lang="en-CA" sz="2000" u="sng" dirty="0" smtClean="0">
                <a:solidFill>
                  <a:srgbClr val="C00000"/>
                </a:solidFill>
                <a:latin typeface="Comic Sans MS" pitchFamily="66" charset="0"/>
              </a:rPr>
              <a:t>Post Survey</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Grade One		14%    triangle		50%  triangle			</a:t>
            </a:r>
          </a:p>
          <a:p>
            <a:r>
              <a:rPr lang="en-CA" sz="2000" dirty="0" smtClean="0">
                <a:solidFill>
                  <a:srgbClr val="C00000"/>
                </a:solidFill>
                <a:latin typeface="Comic Sans MS" pitchFamily="66" charset="0"/>
              </a:rPr>
              <a:t>Grade Three		5%     triangle 		81%  triangle</a:t>
            </a:r>
          </a:p>
          <a:p>
            <a:endParaRPr lang="en-CA" sz="2000" dirty="0" smtClean="0">
              <a:solidFill>
                <a:srgbClr val="C00000"/>
              </a:solidFill>
              <a:latin typeface="Comic Sans MS" pitchFamily="66" charset="0"/>
            </a:endParaRP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Findings:</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Only three students in the Pre-Survey stated that the triangle was the strongest shape.</a:t>
            </a:r>
          </a:p>
          <a:p>
            <a:r>
              <a:rPr lang="en-CA" sz="2000" dirty="0" smtClean="0">
                <a:solidFill>
                  <a:srgbClr val="C00000"/>
                </a:solidFill>
                <a:latin typeface="Comic Sans MS" pitchFamily="66" charset="0"/>
              </a:rPr>
              <a:t>Other Grade Three responses included square, rectangle, circle, sphere, hexagon, cube and </a:t>
            </a:r>
            <a:r>
              <a:rPr lang="en-CA" sz="2000" i="1" dirty="0" err="1" smtClean="0">
                <a:solidFill>
                  <a:srgbClr val="C00000"/>
                </a:solidFill>
                <a:latin typeface="Comic Sans MS" pitchFamily="66" charset="0"/>
              </a:rPr>
              <a:t>hectagon</a:t>
            </a:r>
            <a:r>
              <a:rPr lang="en-CA" sz="2000" i="1" dirty="0" smtClean="0">
                <a:solidFill>
                  <a:srgbClr val="C00000"/>
                </a:solidFill>
                <a:latin typeface="Comic Sans MS" pitchFamily="66" charset="0"/>
              </a:rPr>
              <a:t>?.</a:t>
            </a:r>
            <a:r>
              <a:rPr lang="en-CA" sz="2000" dirty="0" smtClean="0">
                <a:latin typeface="Comic Sans MS" pitchFamily="66" charset="0"/>
              </a:rPr>
              <a:t>	</a:t>
            </a:r>
            <a:endParaRPr lang="en-CA" sz="2000" dirty="0">
              <a:latin typeface="Comic Sans MS" pitchFamily="66" charset="0"/>
            </a:endParaRPr>
          </a:p>
        </p:txBody>
      </p:sp>
      <p:cxnSp>
        <p:nvCxnSpPr>
          <p:cNvPr id="7" name="Straight Connector 6"/>
          <p:cNvCxnSpPr/>
          <p:nvPr/>
        </p:nvCxnSpPr>
        <p:spPr>
          <a:xfrm>
            <a:off x="5436096" y="1844824"/>
            <a:ext cx="17281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611560" y="1124744"/>
            <a:ext cx="8136904" cy="5509200"/>
          </a:xfrm>
          <a:prstGeom prst="rect">
            <a:avLst/>
          </a:prstGeom>
        </p:spPr>
        <p:txBody>
          <a:bodyPr wrap="square">
            <a:spAutoFit/>
          </a:bodyPr>
          <a:lstStyle/>
          <a:p>
            <a:r>
              <a:rPr lang="en-CA" sz="2800" b="1" dirty="0" smtClean="0">
                <a:solidFill>
                  <a:srgbClr val="C00000"/>
                </a:solidFill>
                <a:latin typeface="Comic Sans MS" pitchFamily="66" charset="0"/>
              </a:rPr>
              <a:t>In science, I like to work :</a:t>
            </a:r>
          </a:p>
          <a:p>
            <a:r>
              <a:rPr lang="en-CA" sz="2400" b="1" dirty="0" smtClean="0">
                <a:solidFill>
                  <a:srgbClr val="C00000"/>
                </a:solidFill>
                <a:latin typeface="Comic Sans MS" pitchFamily="66" charset="0"/>
              </a:rPr>
              <a:t> a) on my own 	b) with a group 	c) both</a:t>
            </a:r>
          </a:p>
          <a:p>
            <a:pPr algn="ctr"/>
            <a:endParaRPr lang="en-CA" sz="2000" dirty="0" smtClean="0">
              <a:solidFill>
                <a:srgbClr val="C00000"/>
              </a:solidFill>
              <a:latin typeface="Comic Sans MS" pitchFamily="66" charset="0"/>
            </a:endParaRPr>
          </a:p>
          <a:p>
            <a:pPr algn="ctr"/>
            <a:r>
              <a:rPr lang="en-CA" sz="2000" dirty="0" smtClean="0">
                <a:solidFill>
                  <a:srgbClr val="C00000"/>
                </a:solidFill>
                <a:latin typeface="Comic Sans MS" pitchFamily="66" charset="0"/>
              </a:rPr>
              <a:t>Grade One </a:t>
            </a:r>
          </a:p>
          <a:p>
            <a:pPr algn="ctr"/>
            <a:r>
              <a:rPr lang="en-CA" sz="2000" dirty="0" smtClean="0">
                <a:solidFill>
                  <a:srgbClr val="C00000"/>
                </a:solidFill>
                <a:latin typeface="Comic Sans MS" pitchFamily="66" charset="0"/>
              </a:rPr>
              <a:t> </a:t>
            </a:r>
          </a:p>
          <a:p>
            <a:r>
              <a:rPr lang="en-CA" sz="2000" u="sng" dirty="0" smtClean="0">
                <a:solidFill>
                  <a:srgbClr val="C00000"/>
                </a:solidFill>
                <a:latin typeface="Comic Sans MS" pitchFamily="66" charset="0"/>
              </a:rPr>
              <a:t>Pre-Survey</a:t>
            </a:r>
            <a:r>
              <a:rPr lang="en-CA" sz="2000" dirty="0" smtClean="0">
                <a:solidFill>
                  <a:srgbClr val="C00000"/>
                </a:solidFill>
                <a:latin typeface="Comic Sans MS" pitchFamily="66" charset="0"/>
              </a:rPr>
              <a:t>			 </a:t>
            </a:r>
            <a:r>
              <a:rPr lang="en-CA" sz="2000" u="sng" dirty="0" smtClean="0">
                <a:solidFill>
                  <a:srgbClr val="C00000"/>
                </a:solidFill>
                <a:latin typeface="Comic Sans MS" pitchFamily="66" charset="0"/>
              </a:rPr>
              <a:t>Post Survey</a:t>
            </a:r>
          </a:p>
          <a:p>
            <a:r>
              <a:rPr lang="en-CA" sz="2000" dirty="0" smtClean="0">
                <a:solidFill>
                  <a:srgbClr val="C00000"/>
                </a:solidFill>
                <a:latin typeface="Comic Sans MS" pitchFamily="66" charset="0"/>
              </a:rPr>
              <a:t>7%	on my own 		29%  	on my own</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43%	others			29%   	others</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50%  	both			42%	both</a:t>
            </a:r>
          </a:p>
          <a:p>
            <a:endParaRPr lang="en-CA" sz="2000" dirty="0" smtClean="0">
              <a:solidFill>
                <a:srgbClr val="C00000"/>
              </a:solidFill>
              <a:latin typeface="Comic Sans MS" pitchFamily="66" charset="0"/>
            </a:endParaRPr>
          </a:p>
          <a:p>
            <a:endParaRPr lang="en-CA" sz="2000" dirty="0" smtClean="0">
              <a:solidFill>
                <a:srgbClr val="C00000"/>
              </a:solidFill>
              <a:latin typeface="Comic Sans MS" pitchFamily="66" charset="0"/>
            </a:endParaRPr>
          </a:p>
          <a:p>
            <a:r>
              <a:rPr lang="en-CA" sz="2000" dirty="0" smtClean="0">
                <a:solidFill>
                  <a:srgbClr val="6600FF"/>
                </a:solidFill>
                <a:latin typeface="Comic Sans MS" pitchFamily="66" charset="0"/>
              </a:rPr>
              <a:t>“ Sometimes I like to work alone because it is less distracting.”</a:t>
            </a:r>
          </a:p>
          <a:p>
            <a:endParaRPr lang="en-CA" sz="2000" dirty="0" smtClean="0">
              <a:solidFill>
                <a:srgbClr val="C00000"/>
              </a:solidFill>
              <a:latin typeface="Comic Sans MS" pitchFamily="66" charset="0"/>
            </a:endParaRPr>
          </a:p>
          <a:p>
            <a:r>
              <a:rPr lang="en-CA" sz="2000" dirty="0" smtClean="0">
                <a:solidFill>
                  <a:srgbClr val="0000FF"/>
                </a:solidFill>
                <a:latin typeface="Comic Sans MS" pitchFamily="66" charset="0"/>
              </a:rPr>
              <a:t>“ Alone gives me time to think.”</a:t>
            </a:r>
          </a:p>
          <a:p>
            <a:r>
              <a:rPr lang="en-CA" sz="2000" dirty="0" smtClean="0">
                <a:solidFill>
                  <a:srgbClr val="C00000"/>
                </a:solidFill>
                <a:latin typeface="Comic Sans MS" pitchFamily="66" charset="0"/>
              </a:rPr>
              <a:t> </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708920"/>
            <a:ext cx="8229600" cy="3556992"/>
          </a:xfrm>
        </p:spPr>
        <p:txBody>
          <a:bodyPr>
            <a:normAutofit/>
          </a:bodyPr>
          <a:lstStyle/>
          <a:p>
            <a:r>
              <a:rPr lang="en-US" sz="2400" dirty="0">
                <a:solidFill>
                  <a:srgbClr val="C00000"/>
                </a:solidFill>
              </a:rPr>
              <a:t>I have been teaching for over 20 years, including substitute time. Over the past 16 years, I have taught Grade 1 in both the </a:t>
            </a:r>
            <a:r>
              <a:rPr lang="en-US" sz="2400" dirty="0" smtClean="0">
                <a:solidFill>
                  <a:srgbClr val="C00000"/>
                </a:solidFill>
              </a:rPr>
              <a:t>French </a:t>
            </a:r>
            <a:r>
              <a:rPr lang="en-US" sz="2400" dirty="0">
                <a:solidFill>
                  <a:srgbClr val="C00000"/>
                </a:solidFill>
              </a:rPr>
              <a:t>and English stream and Grade 3 French Immersion. I am currently teaching Grade 1 French Immersion at St. Matthew’s School with a class of 22 – 12 girls and 10 boys. This is my second year being involved with the STEM project. I have thoroughly enjoyed watching the children immersed and engaged in the activities we have done. </a:t>
            </a:r>
          </a:p>
        </p:txBody>
      </p:sp>
      <p:sp>
        <p:nvSpPr>
          <p:cNvPr id="4" name="Title 1"/>
          <p:cNvSpPr>
            <a:spLocks noGrp="1"/>
          </p:cNvSpPr>
          <p:nvPr>
            <p:ph type="title"/>
          </p:nvPr>
        </p:nvSpPr>
        <p:spPr>
          <a:xfrm>
            <a:off x="2123728" y="260648"/>
            <a:ext cx="6753944" cy="1143000"/>
          </a:xfrm>
        </p:spPr>
        <p:txBody>
          <a:bodyPr>
            <a:normAutofit/>
          </a:bodyPr>
          <a:lstStyle/>
          <a:p>
            <a:r>
              <a:rPr lang="en-US" sz="3600" b="1" dirty="0" err="1" smtClean="0">
                <a:solidFill>
                  <a:srgbClr val="C00000"/>
                </a:solidFill>
              </a:rPr>
              <a:t>Mde</a:t>
            </a:r>
            <a:r>
              <a:rPr lang="en-US" sz="3600" b="1" dirty="0" smtClean="0">
                <a:solidFill>
                  <a:srgbClr val="C00000"/>
                </a:solidFill>
              </a:rPr>
              <a:t>. Marlene </a:t>
            </a:r>
            <a:r>
              <a:rPr lang="en-US" sz="3600" b="1" dirty="0" err="1" smtClean="0">
                <a:solidFill>
                  <a:srgbClr val="C00000"/>
                </a:solidFill>
              </a:rPr>
              <a:t>Audeau</a:t>
            </a:r>
            <a:r>
              <a:rPr lang="en-US" sz="3600" b="1" dirty="0" smtClean="0">
                <a:solidFill>
                  <a:srgbClr val="C00000"/>
                </a:solidFill>
              </a:rPr>
              <a:t> - Joyce</a:t>
            </a:r>
            <a:endParaRPr lang="en-CA" sz="3600" dirty="0">
              <a:solidFill>
                <a:srgbClr val="C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0" y="188640"/>
            <a:ext cx="2224726" cy="212534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323528" y="1196752"/>
            <a:ext cx="8208912" cy="4647426"/>
          </a:xfrm>
          <a:prstGeom prst="rect">
            <a:avLst/>
          </a:prstGeom>
        </p:spPr>
        <p:txBody>
          <a:bodyPr wrap="square">
            <a:spAutoFit/>
          </a:bodyPr>
          <a:lstStyle/>
          <a:p>
            <a:r>
              <a:rPr lang="en-CA" sz="2800" b="1" dirty="0" smtClean="0">
                <a:solidFill>
                  <a:srgbClr val="C00000"/>
                </a:solidFill>
                <a:latin typeface="Comic Sans MS" pitchFamily="66" charset="0"/>
              </a:rPr>
              <a:t>In science, I like to work :</a:t>
            </a:r>
          </a:p>
          <a:p>
            <a:r>
              <a:rPr lang="en-CA" sz="2800" b="1" dirty="0" smtClean="0">
                <a:solidFill>
                  <a:srgbClr val="C00000"/>
                </a:solidFill>
                <a:latin typeface="Comic Sans MS" pitchFamily="66" charset="0"/>
              </a:rPr>
              <a:t> </a:t>
            </a:r>
            <a:r>
              <a:rPr lang="en-CA" sz="2400" b="1" dirty="0" smtClean="0">
                <a:solidFill>
                  <a:srgbClr val="C00000"/>
                </a:solidFill>
                <a:latin typeface="Comic Sans MS" pitchFamily="66" charset="0"/>
              </a:rPr>
              <a:t>a) on my own 	b) with a group 	c) both</a:t>
            </a:r>
          </a:p>
          <a:p>
            <a:pPr algn="ctr"/>
            <a:endParaRPr lang="en-CA" sz="2000" dirty="0" smtClean="0">
              <a:solidFill>
                <a:srgbClr val="C00000"/>
              </a:solidFill>
              <a:latin typeface="Comic Sans MS" pitchFamily="66" charset="0"/>
            </a:endParaRPr>
          </a:p>
          <a:p>
            <a:pPr algn="ctr"/>
            <a:r>
              <a:rPr lang="en-CA" sz="2000" dirty="0" smtClean="0">
                <a:solidFill>
                  <a:srgbClr val="C00000"/>
                </a:solidFill>
                <a:latin typeface="Comic Sans MS" pitchFamily="66" charset="0"/>
              </a:rPr>
              <a:t>Grade Three  </a:t>
            </a:r>
          </a:p>
          <a:p>
            <a:pPr algn="ctr"/>
            <a:endParaRPr lang="en-CA" sz="2000" dirty="0" smtClean="0">
              <a:solidFill>
                <a:srgbClr val="C00000"/>
              </a:solidFill>
              <a:latin typeface="Comic Sans MS" pitchFamily="66" charset="0"/>
            </a:endParaRPr>
          </a:p>
          <a:p>
            <a:r>
              <a:rPr lang="en-CA" sz="2000" u="sng" dirty="0" smtClean="0">
                <a:solidFill>
                  <a:srgbClr val="C00000"/>
                </a:solidFill>
                <a:latin typeface="Comic Sans MS" pitchFamily="66" charset="0"/>
              </a:rPr>
              <a:t>Pre-Survey</a:t>
            </a:r>
            <a:r>
              <a:rPr lang="en-CA" sz="2000" dirty="0" smtClean="0">
                <a:solidFill>
                  <a:srgbClr val="C00000"/>
                </a:solidFill>
                <a:latin typeface="Comic Sans MS" pitchFamily="66" charset="0"/>
              </a:rPr>
              <a:t>			 </a:t>
            </a:r>
            <a:r>
              <a:rPr lang="en-CA" sz="2000" u="sng" dirty="0" smtClean="0">
                <a:solidFill>
                  <a:srgbClr val="C00000"/>
                </a:solidFill>
                <a:latin typeface="Comic Sans MS" pitchFamily="66" charset="0"/>
              </a:rPr>
              <a:t>Post Survey</a:t>
            </a:r>
          </a:p>
          <a:p>
            <a:r>
              <a:rPr lang="en-CA" sz="2000" dirty="0" smtClean="0">
                <a:solidFill>
                  <a:srgbClr val="C00000"/>
                </a:solidFill>
                <a:latin typeface="Comic Sans MS" pitchFamily="66" charset="0"/>
              </a:rPr>
              <a:t>14%	on my own 		14%  	on my own</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38%	others			29%   	others</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48%  	both			57%	both</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One student who answered “both” in the Post Survey said, </a:t>
            </a:r>
            <a:r>
              <a:rPr lang="en-CA" sz="2000" dirty="0" smtClean="0">
                <a:solidFill>
                  <a:srgbClr val="6600FF"/>
                </a:solidFill>
                <a:latin typeface="Comic Sans MS" pitchFamily="66" charset="0"/>
              </a:rPr>
              <a:t>”Depends on the activity, Miss”</a:t>
            </a:r>
            <a:r>
              <a:rPr lang="en-CA" sz="2000" dirty="0" smtClean="0">
                <a:solidFill>
                  <a:srgbClr val="C00000"/>
                </a:solidFill>
                <a:latin typeface="Comic Sans MS" pitchFamily="66" charset="0"/>
              </a:rPr>
              <a:t>.</a:t>
            </a:r>
            <a:endParaRPr lang="en-CA" sz="2000" dirty="0">
              <a:solidFill>
                <a:srgbClr val="6600FF"/>
              </a:solidFill>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323528" y="1340768"/>
            <a:ext cx="8640960" cy="5201424"/>
          </a:xfrm>
          <a:prstGeom prst="rect">
            <a:avLst/>
          </a:prstGeom>
        </p:spPr>
        <p:txBody>
          <a:bodyPr wrap="square">
            <a:spAutoFit/>
          </a:bodyPr>
          <a:lstStyle/>
          <a:p>
            <a:pPr lvl="0"/>
            <a:r>
              <a:rPr lang="en-CA" sz="2800" b="1" dirty="0" smtClean="0">
                <a:solidFill>
                  <a:srgbClr val="C00000"/>
                </a:solidFill>
                <a:latin typeface="Comic Sans MS" pitchFamily="66" charset="0"/>
              </a:rPr>
              <a:t>Where / when do you use science?</a:t>
            </a:r>
          </a:p>
          <a:p>
            <a:r>
              <a:rPr lang="en-CA" sz="2400" b="1" dirty="0" smtClean="0">
                <a:solidFill>
                  <a:srgbClr val="C00000"/>
                </a:solidFill>
                <a:latin typeface="Comic Sans MS" pitchFamily="66" charset="0"/>
              </a:rPr>
              <a:t>a) classroom    b) classroom and home    c) many places</a:t>
            </a:r>
          </a:p>
          <a:p>
            <a:pPr algn="ctr"/>
            <a:endParaRPr lang="en-CA" sz="2000" dirty="0" smtClean="0">
              <a:solidFill>
                <a:srgbClr val="C00000"/>
              </a:solidFill>
              <a:latin typeface="Comic Sans MS" pitchFamily="66" charset="0"/>
            </a:endParaRPr>
          </a:p>
          <a:p>
            <a:pPr algn="ctr"/>
            <a:r>
              <a:rPr lang="en-CA" sz="2000" dirty="0" smtClean="0">
                <a:solidFill>
                  <a:srgbClr val="C00000"/>
                </a:solidFill>
                <a:latin typeface="Comic Sans MS" pitchFamily="66" charset="0"/>
              </a:rPr>
              <a:t>Grade One </a:t>
            </a:r>
          </a:p>
          <a:p>
            <a:pPr algn="ctr"/>
            <a:r>
              <a:rPr lang="en-CA" sz="2000" dirty="0" smtClean="0">
                <a:solidFill>
                  <a:srgbClr val="C00000"/>
                </a:solidFill>
                <a:latin typeface="Comic Sans MS" pitchFamily="66" charset="0"/>
              </a:rPr>
              <a:t> </a:t>
            </a:r>
          </a:p>
          <a:p>
            <a:r>
              <a:rPr lang="en-CA" sz="2000" u="sng" dirty="0" smtClean="0">
                <a:solidFill>
                  <a:srgbClr val="C00000"/>
                </a:solidFill>
                <a:latin typeface="Comic Sans MS" pitchFamily="66" charset="0"/>
              </a:rPr>
              <a:t>Pre-Survey</a:t>
            </a:r>
            <a:r>
              <a:rPr lang="en-CA" sz="2000" dirty="0" smtClean="0">
                <a:solidFill>
                  <a:srgbClr val="C00000"/>
                </a:solidFill>
                <a:latin typeface="Comic Sans MS" pitchFamily="66" charset="0"/>
              </a:rPr>
              <a:t>			 </a:t>
            </a:r>
            <a:r>
              <a:rPr lang="en-CA" sz="2000" u="sng" dirty="0" smtClean="0">
                <a:solidFill>
                  <a:srgbClr val="C00000"/>
                </a:solidFill>
                <a:latin typeface="Comic Sans MS" pitchFamily="66" charset="0"/>
              </a:rPr>
              <a:t>Post Survey</a:t>
            </a:r>
          </a:p>
          <a:p>
            <a:r>
              <a:rPr lang="en-CA" sz="2000" dirty="0" smtClean="0">
                <a:solidFill>
                  <a:srgbClr val="C00000"/>
                </a:solidFill>
                <a:latin typeface="Comic Sans MS" pitchFamily="66" charset="0"/>
              </a:rPr>
              <a:t>14%	classroom		14%  	 classroom</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29%	classroom and home	29%   	 classroom and home</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57%  	many places		57%	 many places</a:t>
            </a:r>
          </a:p>
          <a:p>
            <a:endParaRPr lang="en-CA" sz="2000" dirty="0" smtClean="0">
              <a:solidFill>
                <a:srgbClr val="C00000"/>
              </a:solidFill>
              <a:latin typeface="Comic Sans MS" pitchFamily="66" charset="0"/>
            </a:endParaRP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Findings:</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No change in Grade One.  </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188640"/>
            <a:ext cx="8229600" cy="648072"/>
          </a:xfrm>
        </p:spPr>
        <p:txBody>
          <a:bodyPr>
            <a:normAutofit fontScale="90000"/>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179512" y="733246"/>
            <a:ext cx="8784976" cy="5755422"/>
          </a:xfrm>
          <a:prstGeom prst="rect">
            <a:avLst/>
          </a:prstGeom>
        </p:spPr>
        <p:txBody>
          <a:bodyPr wrap="square">
            <a:spAutoFit/>
          </a:bodyPr>
          <a:lstStyle/>
          <a:p>
            <a:pPr lvl="0"/>
            <a:r>
              <a:rPr lang="en-CA" sz="2400" b="1" dirty="0" smtClean="0">
                <a:solidFill>
                  <a:srgbClr val="C00000"/>
                </a:solidFill>
                <a:latin typeface="Comic Sans MS" pitchFamily="66" charset="0"/>
              </a:rPr>
              <a:t>Where / when do you use science?</a:t>
            </a:r>
          </a:p>
          <a:p>
            <a:r>
              <a:rPr lang="en-CA" sz="2400" b="1" dirty="0" smtClean="0">
                <a:solidFill>
                  <a:srgbClr val="C00000"/>
                </a:solidFill>
                <a:latin typeface="Comic Sans MS" pitchFamily="66" charset="0"/>
              </a:rPr>
              <a:t>a) classroom 	b) classroom and home 	c) many places</a:t>
            </a:r>
          </a:p>
          <a:p>
            <a:pPr algn="ctr"/>
            <a:endParaRPr lang="en-CA" sz="2000" dirty="0" smtClean="0">
              <a:solidFill>
                <a:srgbClr val="C00000"/>
              </a:solidFill>
              <a:latin typeface="Comic Sans MS" pitchFamily="66" charset="0"/>
            </a:endParaRPr>
          </a:p>
          <a:p>
            <a:pPr algn="ctr"/>
            <a:r>
              <a:rPr lang="en-CA" sz="2000" dirty="0" smtClean="0">
                <a:solidFill>
                  <a:srgbClr val="C00000"/>
                </a:solidFill>
                <a:latin typeface="Comic Sans MS" pitchFamily="66" charset="0"/>
              </a:rPr>
              <a:t>Grade Three </a:t>
            </a:r>
          </a:p>
          <a:p>
            <a:pPr algn="ctr"/>
            <a:r>
              <a:rPr lang="en-CA" sz="2000" dirty="0" smtClean="0">
                <a:solidFill>
                  <a:srgbClr val="C00000"/>
                </a:solidFill>
                <a:latin typeface="Comic Sans MS" pitchFamily="66" charset="0"/>
              </a:rPr>
              <a:t> </a:t>
            </a:r>
          </a:p>
          <a:p>
            <a:r>
              <a:rPr lang="en-CA" sz="2000" u="sng" dirty="0" smtClean="0">
                <a:solidFill>
                  <a:srgbClr val="C00000"/>
                </a:solidFill>
                <a:latin typeface="Comic Sans MS" pitchFamily="66" charset="0"/>
              </a:rPr>
              <a:t>Pre-Survey</a:t>
            </a:r>
            <a:r>
              <a:rPr lang="en-CA" sz="2000" dirty="0" smtClean="0">
                <a:solidFill>
                  <a:srgbClr val="C00000"/>
                </a:solidFill>
                <a:latin typeface="Comic Sans MS" pitchFamily="66" charset="0"/>
              </a:rPr>
              <a:t>			 </a:t>
            </a:r>
            <a:r>
              <a:rPr lang="en-CA" sz="2000" u="sng" dirty="0" smtClean="0">
                <a:solidFill>
                  <a:srgbClr val="C00000"/>
                </a:solidFill>
                <a:latin typeface="Comic Sans MS" pitchFamily="66" charset="0"/>
              </a:rPr>
              <a:t>Post Survey</a:t>
            </a:r>
          </a:p>
          <a:p>
            <a:r>
              <a:rPr lang="en-CA" sz="2000" dirty="0" smtClean="0">
                <a:solidFill>
                  <a:srgbClr val="C00000"/>
                </a:solidFill>
                <a:latin typeface="Comic Sans MS" pitchFamily="66" charset="0"/>
              </a:rPr>
              <a:t>43%	classroom		19%  	 classroom</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14%	classroom and home	19%   	 classroom and home</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38%  	many places		62%	 many places</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Findings:</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One student replied in the Pre-Survey that he “never did science before”. Post Survey results showed a significant change. More students now recognize that they use science not just in their classroom but in a variety of places beyond their school and home. </a:t>
            </a: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179512" y="1340768"/>
            <a:ext cx="8784976" cy="5755422"/>
          </a:xfrm>
          <a:prstGeom prst="rect">
            <a:avLst/>
          </a:prstGeom>
        </p:spPr>
        <p:txBody>
          <a:bodyPr wrap="square">
            <a:spAutoFit/>
          </a:bodyPr>
          <a:lstStyle/>
          <a:p>
            <a:r>
              <a:rPr lang="en-CA" sz="2800" dirty="0" smtClean="0">
                <a:solidFill>
                  <a:srgbClr val="C00000"/>
                </a:solidFill>
                <a:latin typeface="Comic Sans MS" pitchFamily="66" charset="0"/>
              </a:rPr>
              <a:t>Do you like to fix things?  </a:t>
            </a:r>
          </a:p>
          <a:p>
            <a:pPr algn="ctr"/>
            <a:endParaRPr lang="en-CA" sz="2000" dirty="0" smtClean="0">
              <a:solidFill>
                <a:srgbClr val="C00000"/>
              </a:solidFill>
              <a:latin typeface="Comic Sans MS" pitchFamily="66" charset="0"/>
            </a:endParaRPr>
          </a:p>
          <a:p>
            <a:pPr algn="ctr"/>
            <a:r>
              <a:rPr lang="en-CA" sz="2000" dirty="0" smtClean="0">
                <a:solidFill>
                  <a:srgbClr val="C00000"/>
                </a:solidFill>
                <a:latin typeface="Comic Sans MS" pitchFamily="66" charset="0"/>
              </a:rPr>
              <a:t>Grade One </a:t>
            </a:r>
          </a:p>
          <a:p>
            <a:pPr algn="ctr"/>
            <a:r>
              <a:rPr lang="en-CA" sz="2000" dirty="0" smtClean="0">
                <a:solidFill>
                  <a:srgbClr val="C00000"/>
                </a:solidFill>
                <a:latin typeface="Comic Sans MS" pitchFamily="66" charset="0"/>
              </a:rPr>
              <a:t> </a:t>
            </a:r>
          </a:p>
          <a:p>
            <a:r>
              <a:rPr lang="en-CA" sz="2000" u="sng" dirty="0" smtClean="0">
                <a:solidFill>
                  <a:srgbClr val="C00000"/>
                </a:solidFill>
                <a:latin typeface="Comic Sans MS" pitchFamily="66" charset="0"/>
              </a:rPr>
              <a:t>Pre-Survey</a:t>
            </a:r>
            <a:r>
              <a:rPr lang="en-CA" sz="2000" dirty="0" smtClean="0">
                <a:solidFill>
                  <a:srgbClr val="C00000"/>
                </a:solidFill>
                <a:latin typeface="Comic Sans MS" pitchFamily="66" charset="0"/>
              </a:rPr>
              <a:t>			 </a:t>
            </a:r>
            <a:r>
              <a:rPr lang="en-CA" sz="2000" u="sng" dirty="0" smtClean="0">
                <a:solidFill>
                  <a:srgbClr val="C00000"/>
                </a:solidFill>
                <a:latin typeface="Comic Sans MS" pitchFamily="66" charset="0"/>
              </a:rPr>
              <a:t>Post Survey</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93%	yes			93%  	 yes</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7%	no			7%   	no</a:t>
            </a:r>
          </a:p>
          <a:p>
            <a:endParaRPr lang="en-CA" sz="2000" dirty="0" smtClean="0">
              <a:solidFill>
                <a:srgbClr val="C00000"/>
              </a:solidFill>
              <a:latin typeface="Comic Sans MS" pitchFamily="66" charset="0"/>
            </a:endParaRP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Findings:</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No change in Grade One. </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	</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 </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179512" y="1340768"/>
            <a:ext cx="8784976" cy="5139869"/>
          </a:xfrm>
          <a:prstGeom prst="rect">
            <a:avLst/>
          </a:prstGeom>
        </p:spPr>
        <p:txBody>
          <a:bodyPr wrap="square">
            <a:spAutoFit/>
          </a:bodyPr>
          <a:lstStyle/>
          <a:p>
            <a:r>
              <a:rPr lang="en-CA" sz="2800" dirty="0" smtClean="0">
                <a:solidFill>
                  <a:srgbClr val="C00000"/>
                </a:solidFill>
                <a:latin typeface="Comic Sans MS" pitchFamily="66" charset="0"/>
              </a:rPr>
              <a:t>Do you like to fix things?  </a:t>
            </a:r>
          </a:p>
          <a:p>
            <a:pPr algn="ctr"/>
            <a:endParaRPr lang="en-CA" sz="2000" dirty="0" smtClean="0">
              <a:solidFill>
                <a:srgbClr val="C00000"/>
              </a:solidFill>
              <a:latin typeface="Comic Sans MS" pitchFamily="66" charset="0"/>
            </a:endParaRPr>
          </a:p>
          <a:p>
            <a:pPr algn="ctr"/>
            <a:r>
              <a:rPr lang="en-CA" sz="2000" dirty="0" smtClean="0">
                <a:solidFill>
                  <a:srgbClr val="C00000"/>
                </a:solidFill>
                <a:latin typeface="Comic Sans MS" pitchFamily="66" charset="0"/>
              </a:rPr>
              <a:t>Grade Three</a:t>
            </a:r>
          </a:p>
          <a:p>
            <a:pPr algn="ctr"/>
            <a:r>
              <a:rPr lang="en-CA" sz="2000" dirty="0" smtClean="0">
                <a:solidFill>
                  <a:srgbClr val="C00000"/>
                </a:solidFill>
                <a:latin typeface="Comic Sans MS" pitchFamily="66" charset="0"/>
              </a:rPr>
              <a:t> </a:t>
            </a:r>
          </a:p>
          <a:p>
            <a:r>
              <a:rPr lang="en-CA" sz="2000" u="sng" dirty="0" smtClean="0">
                <a:solidFill>
                  <a:srgbClr val="C00000"/>
                </a:solidFill>
                <a:latin typeface="Comic Sans MS" pitchFamily="66" charset="0"/>
              </a:rPr>
              <a:t>Pre-Survey</a:t>
            </a:r>
            <a:r>
              <a:rPr lang="en-CA" sz="2000" dirty="0" smtClean="0">
                <a:solidFill>
                  <a:srgbClr val="C00000"/>
                </a:solidFill>
                <a:latin typeface="Comic Sans MS" pitchFamily="66" charset="0"/>
              </a:rPr>
              <a:t>			 </a:t>
            </a:r>
            <a:r>
              <a:rPr lang="en-CA" sz="2000" u="sng" dirty="0" smtClean="0">
                <a:solidFill>
                  <a:srgbClr val="C00000"/>
                </a:solidFill>
                <a:latin typeface="Comic Sans MS" pitchFamily="66" charset="0"/>
              </a:rPr>
              <a:t>Post Survey</a:t>
            </a:r>
          </a:p>
          <a:p>
            <a:endParaRPr lang="en-CA" sz="2000" u="sng" dirty="0" smtClean="0">
              <a:solidFill>
                <a:srgbClr val="C00000"/>
              </a:solidFill>
              <a:latin typeface="Comic Sans MS" pitchFamily="66" charset="0"/>
            </a:endParaRPr>
          </a:p>
          <a:p>
            <a:r>
              <a:rPr lang="en-CA" sz="2000" dirty="0" smtClean="0">
                <a:solidFill>
                  <a:srgbClr val="C00000"/>
                </a:solidFill>
                <a:latin typeface="Comic Sans MS" pitchFamily="66" charset="0"/>
              </a:rPr>
              <a:t>76%	yes			86%  	 yes</a:t>
            </a:r>
          </a:p>
          <a:p>
            <a:r>
              <a:rPr lang="en-CA" sz="2000" dirty="0" smtClean="0">
                <a:solidFill>
                  <a:srgbClr val="C00000"/>
                </a:solidFill>
                <a:latin typeface="Comic Sans MS" pitchFamily="66" charset="0"/>
              </a:rPr>
              <a:t>						</a:t>
            </a:r>
          </a:p>
          <a:p>
            <a:r>
              <a:rPr lang="en-CA" sz="2000" dirty="0" smtClean="0">
                <a:solidFill>
                  <a:srgbClr val="C00000"/>
                </a:solidFill>
                <a:latin typeface="Comic Sans MS" pitchFamily="66" charset="0"/>
              </a:rPr>
              <a:t>24%	no			14%   	no</a:t>
            </a:r>
          </a:p>
          <a:p>
            <a:r>
              <a:rPr lang="en-CA" sz="2000" dirty="0" smtClean="0">
                <a:solidFill>
                  <a:srgbClr val="C00000"/>
                </a:solidFill>
                <a:latin typeface="Comic Sans MS" pitchFamily="66" charset="0"/>
              </a:rPr>
              <a:t>	</a:t>
            </a:r>
          </a:p>
          <a:p>
            <a:endParaRPr lang="en-CA" sz="2000" dirty="0" smtClean="0">
              <a:solidFill>
                <a:srgbClr val="C00000"/>
              </a:solidFill>
              <a:latin typeface="Comic Sans MS" pitchFamily="66" charset="0"/>
            </a:endParaRP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Findings:</a:t>
            </a:r>
          </a:p>
          <a:p>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There was a 10% increase in students who liked to fix things in Grade Three. </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121" name="Rectangle 1"/>
          <p:cNvSpPr>
            <a:spLocks noChangeArrowheads="1"/>
          </p:cNvSpPr>
          <p:nvPr/>
        </p:nvSpPr>
        <p:spPr bwMode="auto">
          <a:xfrm>
            <a:off x="1043608" y="1301094"/>
            <a:ext cx="5904656"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I think science is...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Grade 1</a:t>
            </a:r>
            <a:endParaRPr kumimoji="0" lang="en-CA"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Pre-Survey</a:t>
            </a:r>
            <a:endParaRPr kumimoji="0" lang="en-CA"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Most responses were doing experiments, making potions and making medicines.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1" u="none" strike="noStrike" cap="none" normalizeH="0" baseline="0" dirty="0" smtClean="0">
                <a:ln>
                  <a:noFill/>
                </a:ln>
                <a:solidFill>
                  <a:schemeClr val="accent6">
                    <a:lumMod val="75000"/>
                  </a:schemeClr>
                </a:solidFill>
                <a:effectLst/>
                <a:latin typeface="Comic Sans MS" pitchFamily="66" charset="0"/>
                <a:ea typeface="Calibri" pitchFamily="34" charset="0"/>
                <a:cs typeface="Times New Roman" pitchFamily="18" charset="0"/>
              </a:rPr>
              <a:t>“Science is making your brain smarter.”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a:t>
            </a:r>
            <a:endParaRPr kumimoji="0" lang="en-CA"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Most references were to their feelings about science and not what science actually was.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Comic Sans MS" pitchFamily="66"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1" u="none" strike="noStrike" cap="none" normalizeH="0" baseline="0" dirty="0" smtClean="0">
                <a:ln>
                  <a:noFill/>
                </a:ln>
                <a:solidFill>
                  <a:schemeClr val="tx2">
                    <a:lumMod val="60000"/>
                    <a:lumOff val="40000"/>
                  </a:schemeClr>
                </a:solidFill>
                <a:effectLst/>
                <a:latin typeface="Comic Sans MS" pitchFamily="66" charset="0"/>
                <a:ea typeface="Calibri" pitchFamily="34" charset="0"/>
                <a:cs typeface="Times New Roman" pitchFamily="18" charset="0"/>
              </a:rPr>
              <a:t>“Science is the way you learn to make something, how it happens and how it gets created.”</a:t>
            </a:r>
            <a:endParaRPr kumimoji="0" lang="en-CA" sz="2000" b="0" i="1" u="none" strike="noStrike" cap="none" normalizeH="0" baseline="0" dirty="0" smtClean="0">
              <a:ln>
                <a:noFill/>
              </a:ln>
              <a:solidFill>
                <a:schemeClr val="tx2">
                  <a:lumMod val="60000"/>
                  <a:lumOff val="40000"/>
                </a:schemeClr>
              </a:solidFill>
              <a:effectLst/>
              <a:latin typeface="Comic Sans MS" pitchFamily="66"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251520" y="1124744"/>
            <a:ext cx="8568952" cy="6186309"/>
          </a:xfrm>
          <a:prstGeom prst="rect">
            <a:avLst/>
          </a:prstGeom>
        </p:spPr>
        <p:txBody>
          <a:bodyPr wrap="square">
            <a:spAutoFit/>
          </a:bodyPr>
          <a:lstStyle/>
          <a:p>
            <a:pPr lvl="0" fontAlgn="base">
              <a:spcBef>
                <a:spcPct val="0"/>
              </a:spcBef>
              <a:spcAft>
                <a:spcPct val="0"/>
              </a:spcAft>
            </a:pPr>
            <a:r>
              <a:rPr lang="en-CA" sz="2800" b="1" dirty="0" smtClean="0">
                <a:solidFill>
                  <a:srgbClr val="C00000"/>
                </a:solidFill>
                <a:latin typeface="Comic Sans MS" pitchFamily="66" charset="0"/>
                <a:ea typeface="Calibri" pitchFamily="34" charset="0"/>
                <a:cs typeface="Times New Roman" pitchFamily="18" charset="0"/>
              </a:rPr>
              <a:t>I think science is...</a:t>
            </a:r>
          </a:p>
          <a:p>
            <a:pPr lvl="0" fontAlgn="base">
              <a:spcBef>
                <a:spcPct val="0"/>
              </a:spcBef>
              <a:spcAft>
                <a:spcPct val="0"/>
              </a:spcAft>
            </a:pPr>
            <a:endParaRPr lang="en-CA" sz="2000" dirty="0" smtClean="0">
              <a:solidFill>
                <a:srgbClr val="C00000"/>
              </a:solidFill>
              <a:latin typeface="Comic Sans MS" pitchFamily="66" charset="0"/>
              <a:cs typeface="Arial" pitchFamily="34" charset="0"/>
            </a:endParaRPr>
          </a:p>
          <a:p>
            <a:pPr lvl="0" algn="ctr" eaLnBrk="0" fontAlgn="base" hangingPunct="0">
              <a:spcBef>
                <a:spcPct val="0"/>
              </a:spcBef>
              <a:spcAft>
                <a:spcPct val="0"/>
              </a:spcAft>
            </a:pPr>
            <a:r>
              <a:rPr lang="en-CA" sz="2000" b="1" dirty="0" smtClean="0">
                <a:solidFill>
                  <a:srgbClr val="C00000"/>
                </a:solidFill>
                <a:latin typeface="Comic Sans MS" pitchFamily="66" charset="0"/>
                <a:ea typeface="Calibri" pitchFamily="34" charset="0"/>
                <a:cs typeface="Times New Roman" pitchFamily="18" charset="0"/>
              </a:rPr>
              <a:t>Grade 3</a:t>
            </a:r>
          </a:p>
          <a:p>
            <a:r>
              <a:rPr lang="en-CA" sz="2000" b="1" dirty="0" smtClean="0">
                <a:solidFill>
                  <a:srgbClr val="C00000"/>
                </a:solidFill>
                <a:latin typeface="Comic Sans MS" pitchFamily="66" charset="0"/>
              </a:rPr>
              <a:t>Pre-Survey</a:t>
            </a:r>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Many references were to making potions and medicines together and to activities in our classrooms like the Candy Corn experiment, Project Groundhog and to our gardens. There were a few children who answered “don’t know”.</a:t>
            </a:r>
          </a:p>
          <a:p>
            <a:endParaRPr lang="en-CA" sz="2000" dirty="0" smtClean="0">
              <a:solidFill>
                <a:srgbClr val="C00000"/>
              </a:solidFill>
              <a:latin typeface="Comic Sans MS" pitchFamily="66" charset="0"/>
            </a:endParaRPr>
          </a:p>
          <a:p>
            <a:r>
              <a:rPr lang="en-CA" sz="2000" dirty="0" smtClean="0">
                <a:solidFill>
                  <a:srgbClr val="6600FF"/>
                </a:solidFill>
                <a:latin typeface="Comic Sans MS" pitchFamily="66" charset="0"/>
              </a:rPr>
              <a:t>“Science is about the class doing experiments, “I Wonder” activities, the weather and Project Groundhog and our plants.”</a:t>
            </a:r>
          </a:p>
          <a:p>
            <a:endParaRPr lang="en-CA" sz="2000" dirty="0" smtClean="0">
              <a:solidFill>
                <a:srgbClr val="6600FF"/>
              </a:solidFill>
              <a:latin typeface="Comic Sans MS" pitchFamily="66" charset="0"/>
            </a:endParaRPr>
          </a:p>
          <a:p>
            <a:r>
              <a:rPr lang="en-CA" sz="2000" dirty="0" smtClean="0">
                <a:solidFill>
                  <a:srgbClr val="00B3F2"/>
                </a:solidFill>
                <a:latin typeface="Comic Sans MS" pitchFamily="66" charset="0"/>
              </a:rPr>
              <a:t>“Science is like medicines, liquids, seeing if things float, Candy Corn experiment, the garden and “I Wonder” activities.”</a:t>
            </a:r>
          </a:p>
          <a:p>
            <a:endParaRPr lang="en-CA" sz="2000" dirty="0" smtClean="0">
              <a:solidFill>
                <a:srgbClr val="00B3F2"/>
              </a:solidFill>
              <a:latin typeface="Comic Sans MS" pitchFamily="66" charset="0"/>
            </a:endParaRPr>
          </a:p>
          <a:p>
            <a:r>
              <a:rPr lang="en-CA" sz="2000" dirty="0" smtClean="0">
                <a:solidFill>
                  <a:srgbClr val="00B050"/>
                </a:solidFill>
                <a:latin typeface="Comic Sans MS" pitchFamily="66" charset="0"/>
              </a:rPr>
              <a:t>“Science is when people try new things and experiment, find, discover and make new chemicals, medicines and find out things about their world.”</a:t>
            </a:r>
          </a:p>
          <a:p>
            <a:endParaRPr lang="en-CA" sz="1400" dirty="0" smtClean="0"/>
          </a:p>
          <a:p>
            <a:pPr lvl="0" algn="ctr" eaLnBrk="0" fontAlgn="base" hangingPunct="0">
              <a:spcBef>
                <a:spcPct val="0"/>
              </a:spcBef>
              <a:spcAft>
                <a:spcPct val="0"/>
              </a:spcAft>
            </a:pPr>
            <a:endParaRPr lang="en-CA" sz="1400" dirty="0" smtClean="0">
              <a:latin typeface="Comic Sans MS" pitchFamily="66"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5" name="Rectangle 4"/>
          <p:cNvSpPr/>
          <p:nvPr/>
        </p:nvSpPr>
        <p:spPr>
          <a:xfrm>
            <a:off x="539552" y="1166842"/>
            <a:ext cx="8064896" cy="5324535"/>
          </a:xfrm>
          <a:prstGeom prst="rect">
            <a:avLst/>
          </a:prstGeom>
        </p:spPr>
        <p:txBody>
          <a:bodyPr wrap="square">
            <a:spAutoFit/>
          </a:bodyPr>
          <a:lstStyle/>
          <a:p>
            <a:r>
              <a:rPr lang="en-CA" sz="2000" b="1" dirty="0" smtClean="0">
                <a:solidFill>
                  <a:srgbClr val="C00000"/>
                </a:solidFill>
                <a:latin typeface="Comic Sans MS" pitchFamily="66" charset="0"/>
              </a:rPr>
              <a:t>Post Survey</a:t>
            </a:r>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Many references were more specific and most responses included doing experiments, finding answers to questions, solving problems, learning about the world and doing research.</a:t>
            </a:r>
          </a:p>
          <a:p>
            <a:endParaRPr lang="en-CA" sz="2000" dirty="0" smtClean="0">
              <a:solidFill>
                <a:srgbClr val="C00000"/>
              </a:solidFill>
              <a:latin typeface="Comic Sans MS" pitchFamily="66" charset="0"/>
            </a:endParaRPr>
          </a:p>
          <a:p>
            <a:r>
              <a:rPr lang="en-CA" sz="2000" dirty="0" smtClean="0">
                <a:solidFill>
                  <a:srgbClr val="6600FF"/>
                </a:solidFill>
                <a:latin typeface="Comic Sans MS" pitchFamily="66" charset="0"/>
              </a:rPr>
              <a:t>“I think science is something that you wonder about and you need to ask questions about. You can’t give up if it doesn’t work, you always keep trying.”</a:t>
            </a:r>
          </a:p>
          <a:p>
            <a:endParaRPr lang="en-CA" sz="2000" dirty="0" smtClean="0">
              <a:solidFill>
                <a:srgbClr val="C00000"/>
              </a:solidFill>
              <a:latin typeface="Comic Sans MS" pitchFamily="66" charset="0"/>
            </a:endParaRPr>
          </a:p>
          <a:p>
            <a:r>
              <a:rPr lang="en-CA" sz="2000" dirty="0" smtClean="0">
                <a:solidFill>
                  <a:srgbClr val="00B050"/>
                </a:solidFill>
                <a:latin typeface="Comic Sans MS" pitchFamily="66" charset="0"/>
              </a:rPr>
              <a:t>“Science is solving mysterious problems by doing experiments.”</a:t>
            </a:r>
          </a:p>
          <a:p>
            <a:endParaRPr lang="en-CA" sz="2000" dirty="0" smtClean="0">
              <a:solidFill>
                <a:srgbClr val="C00000"/>
              </a:solidFill>
              <a:latin typeface="Comic Sans MS" pitchFamily="66" charset="0"/>
            </a:endParaRPr>
          </a:p>
          <a:p>
            <a:r>
              <a:rPr lang="en-CA" sz="2000" dirty="0" smtClean="0">
                <a:solidFill>
                  <a:srgbClr val="00B3F2"/>
                </a:solidFill>
                <a:latin typeface="Comic Sans MS" pitchFamily="66" charset="0"/>
              </a:rPr>
              <a:t>“Science is when you do experiments, wonder about things, ask questions and research to find answers.”</a:t>
            </a:r>
          </a:p>
          <a:p>
            <a:endParaRPr lang="en-CA" sz="2000" dirty="0" smtClean="0">
              <a:solidFill>
                <a:srgbClr val="C00000"/>
              </a:solidFill>
              <a:latin typeface="Comic Sans MS" pitchFamily="66" charset="0"/>
            </a:endParaRPr>
          </a:p>
          <a:p>
            <a:r>
              <a:rPr lang="en-CA" sz="2000" dirty="0" smtClean="0">
                <a:solidFill>
                  <a:srgbClr val="0000FF"/>
                </a:solidFill>
                <a:latin typeface="Comic Sans MS" pitchFamily="66" charset="0"/>
              </a:rPr>
              <a:t>“Science is when you try new things to see if it will work and if not you try again.”</a:t>
            </a:r>
          </a:p>
          <a:p>
            <a:endParaRPr lang="en-CA" sz="2000" dirty="0">
              <a:solidFill>
                <a:srgbClr val="C00000"/>
              </a:solidFill>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Results</a:t>
            </a:r>
            <a:endParaRPr lang="en-CA" b="1" dirty="0">
              <a:solidFill>
                <a:srgbClr val="C00000"/>
              </a:solidFill>
            </a:endParaRPr>
          </a:p>
        </p:txBody>
      </p:sp>
      <p:sp>
        <p:nvSpPr>
          <p:cNvPr id="3073" name="Rectangle 1"/>
          <p:cNvSpPr>
            <a:spLocks noChangeArrowheads="1"/>
          </p:cNvSpPr>
          <p:nvPr/>
        </p:nvSpPr>
        <p:spPr bwMode="auto">
          <a:xfrm>
            <a:off x="395536" y="1014807"/>
            <a:ext cx="8568952"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What is a scientist? What does a scientist do?</a:t>
            </a:r>
            <a:endParaRPr kumimoji="0" lang="en-C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Grade 1</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Pre-Survey</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Most responses indicated a reference to a “mad scientist”.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00FF"/>
                </a:solidFill>
                <a:effectLst/>
                <a:latin typeface="Comic Sans MS" pitchFamily="66" charset="0"/>
                <a:ea typeface="Calibri" pitchFamily="34" charset="0"/>
                <a:cs typeface="Times New Roman" pitchFamily="18" charset="0"/>
              </a:rPr>
              <a:t>“Somebody that makes experiments. He makes brains and a big volcano that can blow up everything.”</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0000FF"/>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 </a:t>
            </a:r>
            <a:endParaRPr kumimoji="0" lang="en-CA" sz="2000" b="0" i="0" u="none" strike="noStrike" cap="none" normalizeH="0" baseline="0" dirty="0" smtClean="0">
              <a:ln>
                <a:noFill/>
              </a:ln>
              <a:solidFill>
                <a:srgbClr val="C0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Most students indicated that scientists do experiments, measure things, solve problems and testing things to see if they can make it better. References to a “mad scientist” were less.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“Scientists are someone who studies and looks at fossils, there is a type that is an archeologist, they study things, look at the change of weather and make medicine.”</a:t>
            </a:r>
            <a:endParaRPr kumimoji="0" lang="en-CA" sz="2000" b="0" i="0" u="none" strike="noStrike" cap="none" normalizeH="0" baseline="0" dirty="0" smtClean="0">
              <a:ln>
                <a:noFill/>
              </a:ln>
              <a:solidFill>
                <a:srgbClr val="6600FF"/>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4097" name="Rectangle 1"/>
          <p:cNvSpPr>
            <a:spLocks noChangeArrowheads="1"/>
          </p:cNvSpPr>
          <p:nvPr/>
        </p:nvSpPr>
        <p:spPr bwMode="auto">
          <a:xfrm>
            <a:off x="395536" y="892550"/>
            <a:ext cx="8568952" cy="572464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What is a scientist? What does a scientist do?</a:t>
            </a:r>
            <a:endParaRPr kumimoji="0" lang="en-C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Grade 3</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Pre-Survey</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The majority of students knew that scientists were people who were involved in science that included making potions, making medicines, cure diseases, do research and help people. It should be noted a few did not know what a scientist was. There was also a portion of students who referred to scientists as “he”. </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“A scientist is someone whose job it is to do science. Scientists make chemicals, new medicines, they do research on things in the world.”</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6600FF"/>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rgbClr val="66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70C0"/>
                </a:solidFill>
                <a:effectLst/>
                <a:latin typeface="Comic Sans MS" pitchFamily="66" charset="0"/>
                <a:ea typeface="Calibri" pitchFamily="34" charset="0"/>
                <a:cs typeface="Times New Roman" pitchFamily="18" charset="0"/>
              </a:rPr>
              <a:t>“There are different kinds of scientists. They are all people, some figure out how to cure diseases, some figure out about the weather or other things in the world.”</a:t>
            </a:r>
            <a:endParaRPr kumimoji="0" lang="en-CA" sz="2000" b="0" i="0" u="none" strike="noStrike" cap="none" normalizeH="0" baseline="0" dirty="0" smtClean="0">
              <a:ln>
                <a:noFill/>
              </a:ln>
              <a:solidFill>
                <a:srgbClr val="0070C0"/>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420888"/>
            <a:ext cx="8229600" cy="4032448"/>
          </a:xfrm>
        </p:spPr>
        <p:txBody>
          <a:bodyPr>
            <a:normAutofit fontScale="55000" lnSpcReduction="20000"/>
          </a:bodyPr>
          <a:lstStyle/>
          <a:p>
            <a:r>
              <a:rPr lang="en-CA" sz="3600" dirty="0">
                <a:solidFill>
                  <a:srgbClr val="C00000"/>
                </a:solidFill>
              </a:rPr>
              <a:t>I am currently teaching </a:t>
            </a:r>
            <a:r>
              <a:rPr lang="en-CA" sz="3600" dirty="0" smtClean="0">
                <a:solidFill>
                  <a:srgbClr val="C00000"/>
                </a:solidFill>
              </a:rPr>
              <a:t>Grade </a:t>
            </a:r>
            <a:r>
              <a:rPr lang="en-CA" sz="3600" dirty="0">
                <a:solidFill>
                  <a:srgbClr val="C00000"/>
                </a:solidFill>
              </a:rPr>
              <a:t>3 , </a:t>
            </a:r>
            <a:r>
              <a:rPr lang="en-CA" sz="3600" dirty="0" smtClean="0">
                <a:solidFill>
                  <a:srgbClr val="C00000"/>
                </a:solidFill>
              </a:rPr>
              <a:t>Grade </a:t>
            </a:r>
            <a:r>
              <a:rPr lang="en-CA" sz="3600" dirty="0">
                <a:solidFill>
                  <a:srgbClr val="C00000"/>
                </a:solidFill>
              </a:rPr>
              <a:t>5 </a:t>
            </a:r>
            <a:r>
              <a:rPr lang="en-CA" sz="3600" dirty="0" smtClean="0">
                <a:solidFill>
                  <a:srgbClr val="C00000"/>
                </a:solidFill>
              </a:rPr>
              <a:t>and IRT at </a:t>
            </a:r>
            <a:r>
              <a:rPr lang="en-CA" sz="3600" dirty="0">
                <a:solidFill>
                  <a:srgbClr val="C00000"/>
                </a:solidFill>
              </a:rPr>
              <a:t>St. Matthew’s </a:t>
            </a:r>
            <a:r>
              <a:rPr lang="en-CA" sz="3600" dirty="0" smtClean="0">
                <a:solidFill>
                  <a:srgbClr val="C00000"/>
                </a:solidFill>
              </a:rPr>
              <a:t>School</a:t>
            </a:r>
            <a:r>
              <a:rPr lang="en-CA" sz="3600" dirty="0">
                <a:solidFill>
                  <a:srgbClr val="C00000"/>
                </a:solidFill>
              </a:rPr>
              <a:t>. I have 12 </a:t>
            </a:r>
            <a:r>
              <a:rPr lang="en-CA" sz="3600" dirty="0" smtClean="0">
                <a:solidFill>
                  <a:srgbClr val="C00000"/>
                </a:solidFill>
              </a:rPr>
              <a:t>students in Grade </a:t>
            </a:r>
            <a:r>
              <a:rPr lang="en-CA" sz="3600" dirty="0">
                <a:solidFill>
                  <a:srgbClr val="C00000"/>
                </a:solidFill>
              </a:rPr>
              <a:t>3 and 17 students in </a:t>
            </a:r>
            <a:r>
              <a:rPr lang="en-CA" sz="3600" dirty="0" smtClean="0">
                <a:solidFill>
                  <a:srgbClr val="C00000"/>
                </a:solidFill>
              </a:rPr>
              <a:t>Grade </a:t>
            </a:r>
            <a:r>
              <a:rPr lang="en-CA" sz="3600" dirty="0">
                <a:solidFill>
                  <a:srgbClr val="C00000"/>
                </a:solidFill>
              </a:rPr>
              <a:t>5. This is my first year participating in the </a:t>
            </a:r>
            <a:r>
              <a:rPr lang="en-CA" sz="3600" dirty="0" smtClean="0">
                <a:solidFill>
                  <a:srgbClr val="C00000"/>
                </a:solidFill>
              </a:rPr>
              <a:t>STEM </a:t>
            </a:r>
            <a:r>
              <a:rPr lang="en-CA" sz="3600" dirty="0">
                <a:solidFill>
                  <a:srgbClr val="C00000"/>
                </a:solidFill>
              </a:rPr>
              <a:t>program . Including substitute time I have been teaching for six </a:t>
            </a:r>
            <a:r>
              <a:rPr lang="en-CA" sz="3600" dirty="0" smtClean="0">
                <a:solidFill>
                  <a:srgbClr val="C00000"/>
                </a:solidFill>
              </a:rPr>
              <a:t>years. I </a:t>
            </a:r>
            <a:r>
              <a:rPr lang="en-CA" sz="3600" dirty="0">
                <a:solidFill>
                  <a:srgbClr val="C00000"/>
                </a:solidFill>
              </a:rPr>
              <a:t>have substituted in  every grade and taught </a:t>
            </a:r>
            <a:r>
              <a:rPr lang="en-CA" sz="3600" dirty="0" smtClean="0">
                <a:solidFill>
                  <a:srgbClr val="C00000"/>
                </a:solidFill>
              </a:rPr>
              <a:t>Grade </a:t>
            </a:r>
            <a:r>
              <a:rPr lang="en-CA" sz="3600" dirty="0">
                <a:solidFill>
                  <a:srgbClr val="C00000"/>
                </a:solidFill>
              </a:rPr>
              <a:t>1 French Immersion twice, </a:t>
            </a:r>
            <a:r>
              <a:rPr lang="en-CA" sz="3600" dirty="0" smtClean="0">
                <a:solidFill>
                  <a:srgbClr val="C00000"/>
                </a:solidFill>
              </a:rPr>
              <a:t>Grade </a:t>
            </a:r>
            <a:r>
              <a:rPr lang="en-CA" sz="3600" dirty="0">
                <a:solidFill>
                  <a:srgbClr val="C00000"/>
                </a:solidFill>
              </a:rPr>
              <a:t>2 French Immersion and </a:t>
            </a:r>
            <a:r>
              <a:rPr lang="en-CA" sz="3600" dirty="0" smtClean="0">
                <a:solidFill>
                  <a:srgbClr val="C00000"/>
                </a:solidFill>
              </a:rPr>
              <a:t>Grade </a:t>
            </a:r>
            <a:r>
              <a:rPr lang="en-CA" sz="3600" dirty="0">
                <a:solidFill>
                  <a:srgbClr val="C00000"/>
                </a:solidFill>
              </a:rPr>
              <a:t>6 French Immersion. </a:t>
            </a:r>
            <a:endParaRPr lang="en-US" sz="3600" dirty="0">
              <a:solidFill>
                <a:srgbClr val="C00000"/>
              </a:solidFill>
            </a:endParaRPr>
          </a:p>
          <a:p>
            <a:endParaRPr lang="en-US" sz="3600" dirty="0">
              <a:solidFill>
                <a:srgbClr val="C00000"/>
              </a:solidFill>
            </a:endParaRPr>
          </a:p>
          <a:p>
            <a:r>
              <a:rPr lang="en-CA" sz="3600" dirty="0">
                <a:solidFill>
                  <a:srgbClr val="C00000"/>
                </a:solidFill>
              </a:rPr>
              <a:t>After returning back to work from a one year maternity </a:t>
            </a:r>
            <a:r>
              <a:rPr lang="en-CA" sz="3600" dirty="0" smtClean="0">
                <a:solidFill>
                  <a:srgbClr val="C00000"/>
                </a:solidFill>
              </a:rPr>
              <a:t>leave, </a:t>
            </a:r>
            <a:r>
              <a:rPr lang="en-CA" sz="3600" dirty="0">
                <a:solidFill>
                  <a:srgbClr val="C00000"/>
                </a:solidFill>
              </a:rPr>
              <a:t>I was approached by </a:t>
            </a:r>
            <a:r>
              <a:rPr lang="en-CA" sz="3600" dirty="0" smtClean="0">
                <a:solidFill>
                  <a:srgbClr val="C00000"/>
                </a:solidFill>
              </a:rPr>
              <a:t>Danielle </a:t>
            </a:r>
            <a:r>
              <a:rPr lang="en-CA" sz="3600" dirty="0">
                <a:solidFill>
                  <a:srgbClr val="C00000"/>
                </a:solidFill>
              </a:rPr>
              <a:t>and Nancy to be </a:t>
            </a:r>
            <a:r>
              <a:rPr lang="en-CA" sz="3600" dirty="0" smtClean="0">
                <a:solidFill>
                  <a:srgbClr val="C00000"/>
                </a:solidFill>
              </a:rPr>
              <a:t>a partner in this </a:t>
            </a:r>
            <a:r>
              <a:rPr lang="en-CA" sz="3600" dirty="0">
                <a:solidFill>
                  <a:srgbClr val="C00000"/>
                </a:solidFill>
              </a:rPr>
              <a:t>STEM project. At first, I was oblivious as to what this would entail. I was both nervous and excited to take on a new endeavour in my career. This has been the most </a:t>
            </a:r>
            <a:r>
              <a:rPr lang="en-CA" sz="3600" dirty="0" smtClean="0">
                <a:solidFill>
                  <a:srgbClr val="C00000"/>
                </a:solidFill>
              </a:rPr>
              <a:t>influential </a:t>
            </a:r>
            <a:r>
              <a:rPr lang="en-CA" sz="3600" dirty="0">
                <a:solidFill>
                  <a:srgbClr val="C00000"/>
                </a:solidFill>
              </a:rPr>
              <a:t>year of my life, I have gained so much insight into myself as a teacher and who my students are as learners. I am so happy I decided to take this </a:t>
            </a:r>
            <a:r>
              <a:rPr lang="en-CA" sz="3600" dirty="0" smtClean="0">
                <a:solidFill>
                  <a:srgbClr val="C00000"/>
                </a:solidFill>
              </a:rPr>
              <a:t>journey </a:t>
            </a:r>
            <a:r>
              <a:rPr lang="en-CA" sz="3600" dirty="0">
                <a:solidFill>
                  <a:srgbClr val="C00000"/>
                </a:solidFill>
              </a:rPr>
              <a:t>with so many lovely teachers. </a:t>
            </a:r>
            <a:endParaRPr lang="en-US" sz="3600" dirty="0">
              <a:solidFill>
                <a:srgbClr val="C00000"/>
              </a:solidFill>
            </a:endParaRPr>
          </a:p>
          <a:p>
            <a:endParaRPr lang="en-CA" dirty="0">
              <a:solidFill>
                <a:srgbClr val="FF0000"/>
              </a:solidFill>
            </a:endParaRPr>
          </a:p>
        </p:txBody>
      </p:sp>
      <p:sp>
        <p:nvSpPr>
          <p:cNvPr id="4" name="Title 1"/>
          <p:cNvSpPr>
            <a:spLocks noGrp="1"/>
          </p:cNvSpPr>
          <p:nvPr>
            <p:ph type="title"/>
          </p:nvPr>
        </p:nvSpPr>
        <p:spPr>
          <a:xfrm>
            <a:off x="2123728" y="260648"/>
            <a:ext cx="6753944" cy="1143000"/>
          </a:xfrm>
        </p:spPr>
        <p:txBody>
          <a:bodyPr>
            <a:normAutofit/>
          </a:bodyPr>
          <a:lstStyle/>
          <a:p>
            <a:r>
              <a:rPr lang="en-US" sz="3600" b="1" dirty="0" smtClean="0">
                <a:solidFill>
                  <a:srgbClr val="C00000"/>
                </a:solidFill>
              </a:rPr>
              <a:t>Ms. Ashley Vincent</a:t>
            </a:r>
            <a:endParaRPr lang="en-CA" sz="3600" dirty="0">
              <a:solidFill>
                <a:srgbClr val="C00000"/>
              </a:solidFill>
            </a:endParaRPr>
          </a:p>
        </p:txBody>
      </p:sp>
      <p:pic>
        <p:nvPicPr>
          <p:cNvPr id="4099" name="Picture 3"/>
          <p:cNvPicPr>
            <a:picLocks noChangeAspect="1" noChangeArrowheads="1"/>
          </p:cNvPicPr>
          <p:nvPr/>
        </p:nvPicPr>
        <p:blipFill>
          <a:blip r:embed="rId2" cstate="print"/>
          <a:srcRect/>
          <a:stretch>
            <a:fillRect/>
          </a:stretch>
        </p:blipFill>
        <p:spPr bwMode="auto">
          <a:xfrm>
            <a:off x="611560" y="238804"/>
            <a:ext cx="1839466" cy="2118486"/>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4753" name="Rectangle 1"/>
          <p:cNvSpPr>
            <a:spLocks noChangeArrowheads="1"/>
          </p:cNvSpPr>
          <p:nvPr/>
        </p:nvSpPr>
        <p:spPr bwMode="auto">
          <a:xfrm>
            <a:off x="251520" y="805256"/>
            <a:ext cx="8496944" cy="52937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The majority of students knew scientists were people involved in science. The responses to the work they do referred to doing experiments, finding answers, solving problems, and making medicines.</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70C0"/>
                </a:solidFill>
                <a:effectLst/>
                <a:latin typeface="Comic Sans MS" pitchFamily="66" charset="0"/>
                <a:ea typeface="Calibri" pitchFamily="34" charset="0"/>
                <a:cs typeface="Times New Roman" pitchFamily="18" charset="0"/>
              </a:rPr>
              <a:t>“A scientist. That is a person who studies science, solves problems, does experiments, makes cures and medicines to help others.”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“A scientist is a person who tests things to see how things work. They tell how things were invented or why they exist.”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chemeClr val="accent6">
                    <a:lumMod val="75000"/>
                  </a:schemeClr>
                </a:solidFill>
                <a:effectLst/>
                <a:latin typeface="Comic Sans MS" pitchFamily="66" charset="0"/>
                <a:ea typeface="Calibri" pitchFamily="34" charset="0"/>
                <a:cs typeface="Times New Roman" pitchFamily="18" charset="0"/>
              </a:rPr>
              <a:t>“A person who does lots of experiments. If they fail they keep trying. Scientists explore the world to find answers.”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3729" name="Rectangle 1"/>
          <p:cNvSpPr>
            <a:spLocks noChangeArrowheads="1"/>
          </p:cNvSpPr>
          <p:nvPr/>
        </p:nvSpPr>
        <p:spPr bwMode="auto">
          <a:xfrm>
            <a:off x="539552" y="1274380"/>
            <a:ext cx="8064896" cy="47243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I think engineering is...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Grade Ones did not ask this question.</a:t>
            </a:r>
            <a:endParaRPr kumimoji="0" lang="en-CA"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Grade 3</a:t>
            </a:r>
            <a:endParaRPr kumimoji="0" lang="en-CA"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Pre-Survey</a:t>
            </a:r>
            <a:endParaRPr kumimoji="0" lang="en-CA"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Answers involved different topics. The most common responses included building things, fixing things, fixing cars, trains and engines. Several students did not respond or did not know.</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rgbClr val="0000FF"/>
                </a:solidFill>
                <a:effectLst/>
                <a:latin typeface="Comic Sans MS" pitchFamily="66" charset="0"/>
                <a:ea typeface="Calibri" pitchFamily="34" charset="0"/>
                <a:cs typeface="Times New Roman" pitchFamily="18" charset="0"/>
              </a:rPr>
              <a:t>“All about working on stuff that scientists cannot do, maybe like to work on trains, train engineers, or car engineers or boats and planes.”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“I think it is building things</a:t>
            </a:r>
            <a:r>
              <a:rPr kumimoji="0" lang="en-CA" sz="1800" b="0" i="0" u="none" strike="noStrike" cap="none" normalizeH="0" dirty="0" smtClean="0">
                <a:ln>
                  <a:noFill/>
                </a:ln>
                <a:solidFill>
                  <a:srgbClr val="6600FF"/>
                </a:solidFill>
                <a:effectLst/>
                <a:latin typeface="Comic Sans MS" pitchFamily="66" charset="0"/>
                <a:ea typeface="Calibri" pitchFamily="34" charset="0"/>
                <a:cs typeface="Times New Roman" pitchFamily="18" charset="0"/>
              </a:rPr>
              <a:t> </a:t>
            </a:r>
            <a:r>
              <a:rPr kumimoji="0" lang="en-CA" sz="18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and plans and making sure structures are safe.”</a:t>
            </a:r>
            <a:r>
              <a:rPr kumimoji="0" lang="en-CA" sz="1100" b="0" i="0" u="none" strike="noStrike" cap="none" normalizeH="0" baseline="0" dirty="0" smtClean="0">
                <a:ln>
                  <a:noFill/>
                </a:ln>
                <a:solidFill>
                  <a:srgbClr val="6600FF"/>
                </a:solidFill>
                <a:effectLst/>
                <a:latin typeface="Arial" pitchFamily="34" charset="0"/>
                <a:cs typeface="Arial" pitchFamily="34" charset="0"/>
              </a:rPr>
              <a:t> </a:t>
            </a:r>
            <a:endParaRPr kumimoji="0" lang="en-CA" sz="1800" b="0" i="0" u="none" strike="noStrike" cap="none" normalizeH="0" baseline="0" dirty="0" smtClean="0">
              <a:ln>
                <a:noFill/>
              </a:ln>
              <a:solidFill>
                <a:srgbClr val="6600FF"/>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0657" name="Rectangle 1"/>
          <p:cNvSpPr>
            <a:spLocks noChangeArrowheads="1"/>
          </p:cNvSpPr>
          <p:nvPr/>
        </p:nvSpPr>
        <p:spPr bwMode="auto">
          <a:xfrm>
            <a:off x="251520" y="1037203"/>
            <a:ext cx="8352928" cy="56477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1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 </a:t>
            </a:r>
            <a:endParaRPr kumimoji="0" lang="en-CA"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The most common responses included building things, fixing things and creating things. Students now included references to making things better such as buildings, bridges, structures, houses, playgrounds, cars and computers. All students surveyed provided a response.</a:t>
            </a:r>
          </a:p>
          <a:p>
            <a:pPr marL="0" marR="0" lvl="0" indent="0" algn="l" defTabSz="914400" rtl="0" eaLnBrk="0" fontAlgn="base" latinLnBrk="0" hangingPunct="0">
              <a:lnSpc>
                <a:spcPct val="100000"/>
              </a:lnSpc>
              <a:spcBef>
                <a:spcPct val="0"/>
              </a:spcBef>
              <a:spcAft>
                <a:spcPct val="0"/>
              </a:spcAft>
              <a:buClrTx/>
              <a:buSzTx/>
              <a:buFontTx/>
              <a:buNone/>
              <a:tabLst/>
            </a:pPr>
            <a:endParaRPr lang="en-CA"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100" b="0" i="0" u="none" strike="noStrike" cap="none" normalizeH="0" baseline="0" dirty="0" smtClean="0">
              <a:ln>
                <a:noFill/>
              </a:ln>
              <a:solidFill>
                <a:srgbClr val="C00000"/>
              </a:solidFill>
              <a:effectLst/>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rgbClr val="0070C0"/>
                </a:solidFill>
                <a:effectLst/>
                <a:latin typeface="Comic Sans MS" pitchFamily="66" charset="0"/>
                <a:ea typeface="Calibri" pitchFamily="34" charset="0"/>
                <a:cs typeface="Times New Roman" pitchFamily="18" charset="0"/>
              </a:rPr>
              <a:t>“Engineering is when things are built, fixed or changed.”</a:t>
            </a:r>
          </a:p>
          <a:p>
            <a:pPr marL="0" marR="0" lvl="0" indent="0" algn="l" defTabSz="914400" rtl="0" eaLnBrk="0" fontAlgn="base" latinLnBrk="0" hangingPunct="0">
              <a:lnSpc>
                <a:spcPct val="100000"/>
              </a:lnSpc>
              <a:spcBef>
                <a:spcPct val="0"/>
              </a:spcBef>
              <a:spcAft>
                <a:spcPct val="0"/>
              </a:spcAft>
              <a:buClrTx/>
              <a:buSzTx/>
              <a:buFontTx/>
              <a:buNone/>
              <a:tabLst/>
            </a:pPr>
            <a:endParaRPr lang="en-CA" dirty="0" smtClean="0">
              <a:solidFill>
                <a:srgbClr val="0070C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100" b="0" i="0" u="none" strike="noStrike" cap="none" normalizeH="0" baseline="0" dirty="0" smtClean="0">
              <a:ln>
                <a:noFill/>
              </a:ln>
              <a:solidFill>
                <a:srgbClr val="0070C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rgbClr val="7030A0"/>
                </a:solidFill>
                <a:effectLst/>
                <a:latin typeface="Comic Sans MS" pitchFamily="66" charset="0"/>
                <a:ea typeface="Calibri" pitchFamily="34" charset="0"/>
                <a:cs typeface="Times New Roman" pitchFamily="18" charset="0"/>
              </a:rPr>
              <a:t>“Engineering is building different things and structures, fixing them and this also makes the world a better place.”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rgbClr val="7030A0"/>
              </a:solidFill>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100" b="0" i="0" u="none" strike="noStrike" cap="none" normalizeH="0" baseline="0" dirty="0" smtClean="0">
              <a:ln>
                <a:noFill/>
              </a:ln>
              <a:solidFill>
                <a:srgbClr val="7030A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rgbClr val="1BA55D"/>
                </a:solidFill>
                <a:effectLst/>
                <a:latin typeface="Comic Sans MS" pitchFamily="66" charset="0"/>
                <a:ea typeface="Calibri" pitchFamily="34" charset="0"/>
                <a:cs typeface="Times New Roman" pitchFamily="18" charset="0"/>
              </a:rPr>
              <a:t>“Engineering is designing and building all the things we use today like chairs, bikes, cars and houses.”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1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1800" b="0" i="0" u="none" strike="noStrike" cap="none" normalizeH="0" baseline="0" dirty="0" smtClean="0">
                <a:ln>
                  <a:noFill/>
                </a:ln>
                <a:solidFill>
                  <a:srgbClr val="E4670A"/>
                </a:solidFill>
                <a:effectLst/>
                <a:latin typeface="Comic Sans MS" pitchFamily="66" charset="0"/>
                <a:ea typeface="Calibri" pitchFamily="34" charset="0"/>
                <a:cs typeface="Times New Roman" pitchFamily="18" charset="0"/>
              </a:rPr>
              <a:t>“Engineering is like in the old days we didn’t know how to make cars but now we do. It’s about inventing things.”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5777" name="Rectangle 1"/>
          <p:cNvSpPr>
            <a:spLocks noChangeArrowheads="1"/>
          </p:cNvSpPr>
          <p:nvPr/>
        </p:nvSpPr>
        <p:spPr bwMode="auto">
          <a:xfrm>
            <a:off x="0" y="1494656"/>
            <a:ext cx="9144000" cy="49552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What is an engineer? What does an engineer do?</a:t>
            </a:r>
          </a:p>
          <a:p>
            <a:pPr marL="0" marR="0" lvl="0" indent="0" algn="ctr" defTabSz="914400" rtl="0" eaLnBrk="1" fontAlgn="base" latinLnBrk="0" hangingPunct="1">
              <a:lnSpc>
                <a:spcPct val="100000"/>
              </a:lnSpc>
              <a:spcBef>
                <a:spcPct val="0"/>
              </a:spcBef>
              <a:spcAft>
                <a:spcPct val="0"/>
              </a:spcAft>
              <a:buClrTx/>
              <a:buSzTx/>
              <a:buFontTx/>
              <a:buNone/>
              <a:tabLst/>
            </a:pPr>
            <a:endParaRPr lang="en-CA" sz="2800" b="1" dirty="0" smtClean="0">
              <a:solidFill>
                <a:srgbClr val="C00000"/>
              </a:solidFill>
              <a:latin typeface="Comic Sans MS" pitchFamily="66" charset="0"/>
              <a:ea typeface="Calibri" pitchFamily="34"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Grade 1</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Pre-Survey</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Most answers involved building things and fixing things.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“Someone who designs stuff, my Poppy was an engineer, makes trains and fixes trains.”</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Answers showed many students included the word “design” in their responses.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B3F2"/>
                </a:solidFill>
                <a:effectLst/>
                <a:latin typeface="Comic Sans MS" pitchFamily="66" charset="0"/>
                <a:ea typeface="Calibri" pitchFamily="34" charset="0"/>
                <a:cs typeface="Times New Roman" pitchFamily="18" charset="0"/>
              </a:rPr>
              <a:t>“I was an engineer when I made something at school.”</a:t>
            </a:r>
            <a:endParaRPr kumimoji="0" lang="en-CA" sz="2000" b="0" i="0" u="none" strike="noStrike" cap="none" normalizeH="0" baseline="0" dirty="0" smtClean="0">
              <a:ln>
                <a:noFill/>
              </a:ln>
              <a:solidFill>
                <a:srgbClr val="00B3F2"/>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1681" name="Rectangle 1"/>
          <p:cNvSpPr>
            <a:spLocks noChangeArrowheads="1"/>
          </p:cNvSpPr>
          <p:nvPr/>
        </p:nvSpPr>
        <p:spPr bwMode="auto">
          <a:xfrm>
            <a:off x="179512" y="1052736"/>
            <a:ext cx="8784976" cy="541686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What is an engineer? What does an engineer do?</a:t>
            </a:r>
            <a:endParaRPr kumimoji="0" lang="en-C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Grade 3</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Pre-Survey</a:t>
            </a: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Only some knew engineers were people. Most students responded that engineers make things, fix things especially cars and trains and build things. No specific “things” were named.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“An engineer is a person who fixes things, makes things and makes things better.”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1BA55D"/>
                </a:solidFill>
                <a:effectLst/>
                <a:latin typeface="Comic Sans MS" pitchFamily="66" charset="0"/>
                <a:ea typeface="Calibri" pitchFamily="34" charset="0"/>
                <a:cs typeface="Times New Roman" pitchFamily="18" charset="0"/>
              </a:rPr>
              <a:t>“An engineer is someone who builds machines and they wear a hat and goggles.”</a:t>
            </a:r>
            <a:endParaRPr kumimoji="0" lang="en-CA" sz="2000" b="0" i="0" u="none" strike="noStrike" cap="none" normalizeH="0" baseline="0" dirty="0" smtClean="0">
              <a:ln>
                <a:noFill/>
              </a:ln>
              <a:solidFill>
                <a:srgbClr val="1BA55D"/>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2705" name="Rectangle 1"/>
          <p:cNvSpPr>
            <a:spLocks noChangeArrowheads="1"/>
          </p:cNvSpPr>
          <p:nvPr/>
        </p:nvSpPr>
        <p:spPr bwMode="auto">
          <a:xfrm>
            <a:off x="0" y="982759"/>
            <a:ext cx="9144000"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 </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All knew engineers were people. Students reported that engineers build things, create things, fix things, try to improve things, solve problems and invent things. Specific “things” were named: buildings, bridges, structures, clocks, computers, houses, lights, engines, </a:t>
            </a:r>
            <a:r>
              <a:rPr kumimoji="0" lang="en-CA" sz="2000" b="0" i="0" u="none" strike="noStrike" cap="none" normalizeH="0" baseline="0" dirty="0" err="1" smtClean="0">
                <a:ln>
                  <a:noFill/>
                </a:ln>
                <a:solidFill>
                  <a:srgbClr val="C00000"/>
                </a:solidFill>
                <a:effectLst/>
                <a:latin typeface="Comic Sans MS" pitchFamily="66" charset="0"/>
                <a:ea typeface="Calibri" pitchFamily="34" charset="0"/>
                <a:cs typeface="Times New Roman" pitchFamily="18" charset="0"/>
              </a:rPr>
              <a:t>iPads</a:t>
            </a: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 phones, tractors, hospitals and lights. There was also specific reference to some types of engineers such as software engineers and electrical engineers. A common theme was that engineers never give up.</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“An engineer is a person who fixes things, makes new things, builds things.”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rgbClr val="66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00FF"/>
                </a:solidFill>
                <a:effectLst/>
                <a:latin typeface="Comic Sans MS" pitchFamily="66" charset="0"/>
                <a:ea typeface="Calibri" pitchFamily="34" charset="0"/>
                <a:cs typeface="Times New Roman" pitchFamily="18" charset="0"/>
              </a:rPr>
              <a:t>“Engineers work hard and never give up. If something does not work they try to make it better.”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1BA55D"/>
                </a:solidFill>
                <a:effectLst/>
                <a:latin typeface="Comic Sans MS" pitchFamily="66" charset="0"/>
                <a:ea typeface="Calibri" pitchFamily="34" charset="0"/>
                <a:cs typeface="Times New Roman" pitchFamily="18" charset="0"/>
              </a:rPr>
              <a:t>“Engineers try to improve things and solve problems for other people to make things easier.”</a:t>
            </a:r>
            <a:endParaRPr kumimoji="0" lang="en-CA" sz="2000" b="0" i="0" u="none" strike="noStrike" cap="none" normalizeH="0" baseline="0" dirty="0" smtClean="0">
              <a:ln>
                <a:noFill/>
              </a:ln>
              <a:solidFill>
                <a:srgbClr val="1BA55D"/>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6801" name="Rectangle 1"/>
          <p:cNvSpPr>
            <a:spLocks noChangeArrowheads="1"/>
          </p:cNvSpPr>
          <p:nvPr/>
        </p:nvSpPr>
        <p:spPr bwMode="auto">
          <a:xfrm>
            <a:off x="539552" y="702568"/>
            <a:ext cx="8208912" cy="57554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endParaRPr kumimoji="0" lang="en-CA" sz="2000" b="1" i="1"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endParaRPr lang="en-CA" sz="2000" b="1" i="1" dirty="0" smtClean="0">
              <a:solidFill>
                <a:srgbClr val="C00000"/>
              </a:solidFill>
              <a:latin typeface="Comic Sans MS" pitchFamily="66" charset="0"/>
              <a:ea typeface="Calibri" pitchFamily="34" charset="0"/>
              <a:cs typeface="Times New Roman" pitchFamily="18" charset="0"/>
            </a:endParaRPr>
          </a:p>
          <a:p>
            <a:r>
              <a:rPr kumimoji="0" lang="en-CA" sz="2800" b="1"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What do you like about science? </a:t>
            </a:r>
          </a:p>
          <a:p>
            <a:pPr algn="ctr"/>
            <a:endParaRPr lang="en-CA" sz="2000" b="1" dirty="0" smtClean="0">
              <a:solidFill>
                <a:srgbClr val="C00000"/>
              </a:solidFill>
            </a:endParaRPr>
          </a:p>
          <a:p>
            <a:pPr algn="ctr"/>
            <a:r>
              <a:rPr lang="en-CA" sz="2000" b="1" dirty="0" smtClean="0">
                <a:solidFill>
                  <a:srgbClr val="C00000"/>
                </a:solidFill>
                <a:latin typeface="Comic Sans MS" pitchFamily="66" charset="0"/>
              </a:rPr>
              <a:t>Grade 3</a:t>
            </a:r>
            <a:endParaRPr lang="en-CA" sz="2000" dirty="0" smtClean="0">
              <a:solidFill>
                <a:srgbClr val="C00000"/>
              </a:solidFill>
              <a:latin typeface="Comic Sans MS" pitchFamily="66" charset="0"/>
            </a:endParaRPr>
          </a:p>
          <a:p>
            <a:r>
              <a:rPr lang="en-CA" sz="2000" b="1" dirty="0" smtClean="0">
                <a:solidFill>
                  <a:srgbClr val="C00000"/>
                </a:solidFill>
                <a:latin typeface="Comic Sans MS" pitchFamily="66" charset="0"/>
              </a:rPr>
              <a:t>Pre-Survey</a:t>
            </a:r>
            <a:endParaRPr lang="en-CA" sz="2000" dirty="0" smtClean="0">
              <a:solidFill>
                <a:srgbClr val="C00000"/>
              </a:solidFill>
              <a:latin typeface="Comic Sans MS" pitchFamily="66" charset="0"/>
            </a:endParaRPr>
          </a:p>
          <a:p>
            <a:r>
              <a:rPr lang="en-CA" sz="2000" dirty="0" smtClean="0">
                <a:solidFill>
                  <a:srgbClr val="C00000"/>
                </a:solidFill>
                <a:latin typeface="Comic Sans MS" pitchFamily="66" charset="0"/>
              </a:rPr>
              <a:t>Most students responded positively and liked science. The most common responses as to why they liked science were doing things and doing experiments like the candy corn, gingerbread, “I Wonders”, meal worms and our garden. </a:t>
            </a:r>
          </a:p>
          <a:p>
            <a:endParaRPr lang="en-CA" sz="2000" dirty="0" smtClean="0">
              <a:solidFill>
                <a:srgbClr val="C00000"/>
              </a:solidFill>
              <a:latin typeface="Comic Sans MS" pitchFamily="66" charset="0"/>
            </a:endParaRPr>
          </a:p>
          <a:p>
            <a:endParaRPr lang="en-CA" sz="2000" dirty="0" smtClean="0">
              <a:solidFill>
                <a:srgbClr val="C00000"/>
              </a:solidFill>
              <a:latin typeface="Comic Sans MS" pitchFamily="66" charset="0"/>
            </a:endParaRPr>
          </a:p>
          <a:p>
            <a:r>
              <a:rPr lang="en-CA" sz="2000" dirty="0" smtClean="0">
                <a:solidFill>
                  <a:srgbClr val="6600FF"/>
                </a:solidFill>
                <a:latin typeface="Comic Sans MS" pitchFamily="66" charset="0"/>
              </a:rPr>
              <a:t>“I like science because we test and try things and do experiments.”</a:t>
            </a:r>
          </a:p>
          <a:p>
            <a:endParaRPr lang="en-CA" sz="2000" dirty="0" smtClean="0">
              <a:solidFill>
                <a:srgbClr val="C00000"/>
              </a:solidFill>
              <a:latin typeface="Comic Sans MS" pitchFamily="66" charset="0"/>
            </a:endParaRPr>
          </a:p>
          <a:p>
            <a:endParaRPr lang="en-CA" sz="2000" dirty="0" smtClean="0">
              <a:solidFill>
                <a:srgbClr val="C00000"/>
              </a:solidFill>
              <a:latin typeface="Comic Sans MS" pitchFamily="66" charset="0"/>
            </a:endParaRPr>
          </a:p>
          <a:p>
            <a:r>
              <a:rPr lang="en-CA" sz="2000" dirty="0" smtClean="0">
                <a:solidFill>
                  <a:srgbClr val="0000FF"/>
                </a:solidFill>
                <a:latin typeface="Comic Sans MS" pitchFamily="66" charset="0"/>
              </a:rPr>
              <a:t>“I like science because you can work in a group with your friends and do science experiments.”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Comic Sans MS" pitchFamily="66"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9873" name="Rectangle 1"/>
          <p:cNvSpPr>
            <a:spLocks noChangeArrowheads="1"/>
          </p:cNvSpPr>
          <p:nvPr/>
        </p:nvSpPr>
        <p:spPr bwMode="auto">
          <a:xfrm>
            <a:off x="323528" y="828871"/>
            <a:ext cx="8424936"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 </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Most students responded positively and liked science. The responses were similar to our pre-survey results but now included references to building things. </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00FF"/>
                </a:solidFill>
                <a:effectLst/>
                <a:latin typeface="Comic Sans MS" pitchFamily="66" charset="0"/>
                <a:ea typeface="Calibri" pitchFamily="34" charset="0"/>
                <a:cs typeface="Times New Roman" pitchFamily="18" charset="0"/>
              </a:rPr>
              <a:t>“I like science because it is fun and there is lots to do and make.”</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1BA55D"/>
                </a:solidFill>
                <a:effectLst/>
                <a:latin typeface="Comic Sans MS" pitchFamily="66" charset="0"/>
                <a:ea typeface="Calibri" pitchFamily="34" charset="0"/>
                <a:cs typeface="Times New Roman" pitchFamily="18" charset="0"/>
              </a:rPr>
              <a:t>“I like that there is usually an answer to be found. You can find out really cool stuff and learn the answer.”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1AA5D6"/>
                </a:solidFill>
                <a:effectLst/>
                <a:latin typeface="Comic Sans MS" pitchFamily="66" charset="0"/>
                <a:ea typeface="Calibri" pitchFamily="34" charset="0"/>
                <a:cs typeface="Times New Roman" pitchFamily="18" charset="0"/>
              </a:rPr>
              <a:t>“I like science because I like doing experiments on things, I like to find out what happens which is very exciting.”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rgbClr val="D56B1B"/>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D56B1B"/>
                </a:solidFill>
                <a:effectLst/>
                <a:latin typeface="Comic Sans MS" pitchFamily="66" charset="0"/>
                <a:ea typeface="Calibri" pitchFamily="34" charset="0"/>
                <a:cs typeface="Times New Roman" pitchFamily="18" charset="0"/>
              </a:rPr>
              <a:t>“I like that we do lots of fun experiments and build things.”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rgbClr val="FF000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FF0000"/>
                </a:solidFill>
                <a:effectLst/>
                <a:latin typeface="Comic Sans MS" pitchFamily="66" charset="0"/>
                <a:ea typeface="Calibri" pitchFamily="34" charset="0"/>
                <a:cs typeface="Times New Roman" pitchFamily="18" charset="0"/>
              </a:rPr>
              <a:t>“Science can help solve problems.”</a:t>
            </a:r>
            <a:endParaRPr kumimoji="0" lang="en-CA" sz="2000" b="0" i="0"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7825" name="Rectangle 1"/>
          <p:cNvSpPr>
            <a:spLocks noChangeArrowheads="1"/>
          </p:cNvSpPr>
          <p:nvPr/>
        </p:nvSpPr>
        <p:spPr bwMode="auto">
          <a:xfrm>
            <a:off x="0" y="1052736"/>
            <a:ext cx="9144000" cy="55707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What do you not like about science?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Pre-Survey</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Student responses included they did not like tasting some things, some things were boring or hard, they did not like waiting for results nor taking notes. </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B050"/>
                </a:solidFill>
                <a:effectLst/>
                <a:latin typeface="Comic Sans MS" pitchFamily="66" charset="0"/>
                <a:ea typeface="Calibri" pitchFamily="34" charset="0"/>
                <a:cs typeface="Times New Roman" pitchFamily="18" charset="0"/>
              </a:rPr>
              <a:t>“I do not like waiting – like with an experiment or the “I Wonder” to have to wait and see what happens.”</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rgbClr val="66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“I don’t like some of the things I have to try and write or do – it’s hard sometimes.”</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rgbClr val="E4670A"/>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E4670A"/>
                </a:solidFill>
                <a:effectLst/>
                <a:latin typeface="Comic Sans MS" pitchFamily="66" charset="0"/>
                <a:ea typeface="Calibri" pitchFamily="34" charset="0"/>
                <a:cs typeface="Times New Roman" pitchFamily="18" charset="0"/>
              </a:rPr>
              <a:t>“I don’t like some science it’s boring, like this survey.”</a:t>
            </a:r>
            <a:endParaRPr kumimoji="0" lang="en-CA" sz="2000" b="0" i="0" u="none" strike="noStrike" cap="none" normalizeH="0" baseline="0" dirty="0" smtClean="0">
              <a:ln>
                <a:noFill/>
              </a:ln>
              <a:solidFill>
                <a:srgbClr val="E4670A"/>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81921" name="Rectangle 1"/>
          <p:cNvSpPr>
            <a:spLocks noChangeArrowheads="1"/>
          </p:cNvSpPr>
          <p:nvPr/>
        </p:nvSpPr>
        <p:spPr bwMode="auto">
          <a:xfrm>
            <a:off x="323528" y="1556792"/>
            <a:ext cx="7920880" cy="498598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Student responses now indicated they did not like messy things, they did not like when things did not work or it was frustrating at times. One student did not like that we did not go to the Science Lab.</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“Nothing really....well it can be messy.”</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E4670A"/>
                </a:solidFill>
                <a:effectLst/>
                <a:latin typeface="Comic Sans MS" pitchFamily="66" charset="0"/>
                <a:ea typeface="Calibri" pitchFamily="34" charset="0"/>
                <a:cs typeface="Times New Roman" pitchFamily="18" charset="0"/>
              </a:rPr>
              <a:t>“I don’t like it when things don’t work.”</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00FF"/>
                </a:solidFill>
                <a:effectLst/>
                <a:latin typeface="Comic Sans MS" pitchFamily="66" charset="0"/>
                <a:ea typeface="Calibri" pitchFamily="34" charset="0"/>
                <a:cs typeface="Times New Roman" pitchFamily="18" charset="0"/>
              </a:rPr>
              <a:t>“I don’t like that sometimes it can be frustrating.”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2708920"/>
            <a:ext cx="8229600" cy="3556992"/>
          </a:xfrm>
        </p:spPr>
        <p:txBody>
          <a:bodyPr>
            <a:normAutofit/>
          </a:bodyPr>
          <a:lstStyle/>
          <a:p>
            <a:pPr>
              <a:buNone/>
            </a:pPr>
            <a:endParaRPr lang="en-US" sz="2000" b="1" dirty="0" smtClean="0">
              <a:solidFill>
                <a:srgbClr val="FF0000"/>
              </a:solidFill>
              <a:latin typeface="Comic Sans MS" pitchFamily="66" charset="0"/>
            </a:endParaRPr>
          </a:p>
          <a:p>
            <a:pPr marL="0" indent="0">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Project Background</a:t>
            </a:r>
            <a:endParaRPr lang="en-CA" dirty="0">
              <a:solidFill>
                <a:srgbClr val="C00000"/>
              </a:solidFill>
            </a:endParaRPr>
          </a:p>
        </p:txBody>
      </p:sp>
      <p:sp>
        <p:nvSpPr>
          <p:cNvPr id="2" name="TextBox 1"/>
          <p:cNvSpPr txBox="1"/>
          <p:nvPr/>
        </p:nvSpPr>
        <p:spPr>
          <a:xfrm>
            <a:off x="457200" y="1988840"/>
            <a:ext cx="7643192" cy="3785652"/>
          </a:xfrm>
          <a:prstGeom prst="rect">
            <a:avLst/>
          </a:prstGeom>
          <a:noFill/>
        </p:spPr>
        <p:txBody>
          <a:bodyPr wrap="square" rtlCol="0">
            <a:spAutoFit/>
          </a:bodyPr>
          <a:lstStyle/>
          <a:p>
            <a:r>
              <a:rPr lang="en-US" sz="2000" dirty="0" smtClean="0">
                <a:solidFill>
                  <a:srgbClr val="C00000"/>
                </a:solidFill>
                <a:latin typeface="Comic Sans MS" pitchFamily="66" charset="0"/>
              </a:rPr>
              <a:t>Danielle, Marlene and Nancy completed a TIA project last year. We investigated plant development from seed to plate to compost in an outdoor environment.</a:t>
            </a:r>
          </a:p>
          <a:p>
            <a:r>
              <a:rPr lang="en-US" sz="2000" dirty="0" smtClean="0">
                <a:solidFill>
                  <a:srgbClr val="C00000"/>
                </a:solidFill>
                <a:latin typeface="Comic Sans MS" pitchFamily="66" charset="0"/>
              </a:rPr>
              <a:t>The students were actively engaged and self-motivated. Our classrooms transformed into student centered learning environments. It was an immensely rewarding learning experience for all! </a:t>
            </a:r>
          </a:p>
          <a:p>
            <a:endParaRPr lang="en-US" sz="2000" dirty="0">
              <a:solidFill>
                <a:srgbClr val="C00000"/>
              </a:solidFill>
              <a:latin typeface="Comic Sans MS" pitchFamily="66" charset="0"/>
            </a:endParaRPr>
          </a:p>
          <a:p>
            <a:r>
              <a:rPr lang="en-US" sz="2000" dirty="0" smtClean="0">
                <a:solidFill>
                  <a:srgbClr val="C00000"/>
                </a:solidFill>
                <a:latin typeface="Comic Sans MS" pitchFamily="66" charset="0"/>
              </a:rPr>
              <a:t>Danielle, Marlene,  Nancy and Val completed a STEM proposal in May 2015 to look more specifically at the 5E Cycle strategy of scientific inquiry. We decided to link a mathematics unit with science. Ashley joined our team in September 2015. </a:t>
            </a:r>
            <a:endParaRPr lang="en-US" sz="2000" dirty="0">
              <a:solidFill>
                <a:srgbClr val="C00000"/>
              </a:solidFill>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80897" name="Rectangle 1"/>
          <p:cNvSpPr>
            <a:spLocks noChangeArrowheads="1"/>
          </p:cNvSpPr>
          <p:nvPr/>
        </p:nvSpPr>
        <p:spPr bwMode="auto">
          <a:xfrm>
            <a:off x="251520" y="1263093"/>
            <a:ext cx="8532440"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How does science make you feel?</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Pre-Survey</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Most responded that science makes them feel happy or good. </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Some responded negatively, one said it makes them feel bored and a few others said “it makes me feel like - I don’t know,” or “I don’t know, I have never done it before”.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00FF"/>
                </a:solidFill>
                <a:effectLst/>
                <a:latin typeface="Comic Sans MS" pitchFamily="66" charset="0"/>
                <a:ea typeface="Calibri" pitchFamily="34" charset="0"/>
                <a:cs typeface="Times New Roman" pitchFamily="18" charset="0"/>
              </a:rPr>
              <a:t>“It makes me curious in a good way.”</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1BA55D"/>
                </a:solidFill>
                <a:effectLst/>
                <a:latin typeface="Comic Sans MS" pitchFamily="66" charset="0"/>
                <a:ea typeface="Calibri" pitchFamily="34" charset="0"/>
                <a:cs typeface="Times New Roman" pitchFamily="18" charset="0"/>
              </a:rPr>
              <a:t>“It gives me ideas and questions to ask.”</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“Science makes me feel really happy, we get to test and try stuff out!”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B0F0"/>
                </a:solidFill>
                <a:effectLst/>
                <a:latin typeface="Comic Sans MS" pitchFamily="66" charset="0"/>
                <a:ea typeface="Calibri" pitchFamily="34" charset="0"/>
                <a:cs typeface="Times New Roman" pitchFamily="18" charset="0"/>
              </a:rPr>
              <a:t>“It makes me feel happy! It’s fun!”</a:t>
            </a:r>
            <a:endParaRPr kumimoji="0" lang="en-CA" sz="2000" b="0" i="0" u="none" strike="noStrike" cap="none" normalizeH="0" baseline="0" dirty="0" smtClean="0">
              <a:ln>
                <a:noFill/>
              </a:ln>
              <a:solidFill>
                <a:srgbClr val="00B0F0"/>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8849" name="Rectangle 1"/>
          <p:cNvSpPr>
            <a:spLocks noChangeArrowheads="1"/>
          </p:cNvSpPr>
          <p:nvPr/>
        </p:nvSpPr>
        <p:spPr bwMode="auto">
          <a:xfrm>
            <a:off x="467544" y="1106016"/>
            <a:ext cx="8136904" cy="47089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 </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Most responded that science gives them positive feelings such as happy, good, fun, cool, excited, and curious.</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2 responded somewhat negatively, one said it makes them feel okay and another said, “I don’t know how it makes me feel”.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B0F0"/>
                </a:solidFill>
                <a:effectLst/>
                <a:latin typeface="Comic Sans MS" pitchFamily="66" charset="0"/>
                <a:ea typeface="Calibri" pitchFamily="34" charset="0"/>
                <a:cs typeface="Times New Roman" pitchFamily="18" charset="0"/>
              </a:rPr>
              <a:t>“It makes me feel fun and happy! I enjoy it!”</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6600FF"/>
                </a:solidFill>
                <a:effectLst/>
                <a:latin typeface="Comic Sans MS" pitchFamily="66" charset="0"/>
                <a:ea typeface="Calibri" pitchFamily="34" charset="0"/>
                <a:cs typeface="Times New Roman" pitchFamily="18" charset="0"/>
              </a:rPr>
              <a:t> “Science makes me feel cool, like a real scientist!”</a:t>
            </a:r>
          </a:p>
          <a:p>
            <a:pPr marL="0" marR="0" lvl="0" indent="0" algn="l" defTabSz="914400" rtl="0" eaLnBrk="0" fontAlgn="base" latinLnBrk="0" hangingPunct="0">
              <a:lnSpc>
                <a:spcPct val="100000"/>
              </a:lnSpc>
              <a:spcBef>
                <a:spcPct val="0"/>
              </a:spcBef>
              <a:spcAft>
                <a:spcPct val="0"/>
              </a:spcAft>
              <a:buClrTx/>
              <a:buSzTx/>
              <a:buFontTx/>
              <a:buNone/>
              <a:tabLst/>
            </a:pPr>
            <a:endParaRPr lang="en-CA"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00B050"/>
                </a:solidFill>
                <a:effectLst/>
                <a:latin typeface="Comic Sans MS" pitchFamily="66" charset="0"/>
                <a:ea typeface="Calibri" pitchFamily="34" charset="0"/>
                <a:cs typeface="Times New Roman" pitchFamily="18" charset="0"/>
              </a:rPr>
              <a:t>“It makes me feel excited!”</a:t>
            </a:r>
            <a:endParaRPr kumimoji="0" lang="en-CA" sz="2000" b="0" i="0" u="none" strike="noStrike" cap="none" normalizeH="0" baseline="0" dirty="0" smtClean="0">
              <a:ln>
                <a:noFill/>
              </a:ln>
              <a:solidFill>
                <a:srgbClr val="00B050"/>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1"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
            </a:r>
            <a:br>
              <a:rPr kumimoji="0" lang="en-CA" sz="2000" b="1" i="1"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b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850106"/>
          </a:xfrm>
        </p:spPr>
        <p:txBody>
          <a:bodyPr/>
          <a:lstStyle/>
          <a:p>
            <a:r>
              <a:rPr lang="en-US" b="1" dirty="0" smtClean="0">
                <a:solidFill>
                  <a:srgbClr val="C00000"/>
                </a:solidFill>
              </a:rPr>
              <a:t>Results</a:t>
            </a:r>
            <a:endParaRPr lang="en-CA" b="1" dirty="0">
              <a:solidFill>
                <a:srgbClr val="C00000"/>
              </a:solidFill>
            </a:endParaRPr>
          </a:p>
        </p:txBody>
      </p:sp>
      <p:sp>
        <p:nvSpPr>
          <p:cNvPr id="78849" name="Rectangle 1"/>
          <p:cNvSpPr>
            <a:spLocks noChangeArrowheads="1"/>
          </p:cNvSpPr>
          <p:nvPr/>
        </p:nvSpPr>
        <p:spPr bwMode="auto">
          <a:xfrm>
            <a:off x="467544" y="3106563"/>
            <a:ext cx="8136904"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1"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
            </a:r>
            <a:br>
              <a:rPr kumimoji="0" lang="en-CA" sz="2000" b="1" i="1"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b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p:txBody>
      </p:sp>
      <p:sp>
        <p:nvSpPr>
          <p:cNvPr id="82945" name="Rectangle 1"/>
          <p:cNvSpPr>
            <a:spLocks noChangeArrowheads="1"/>
          </p:cNvSpPr>
          <p:nvPr/>
        </p:nvSpPr>
        <p:spPr bwMode="auto">
          <a:xfrm>
            <a:off x="683568" y="1562328"/>
            <a:ext cx="7704856" cy="418576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What can we use to join things?</a:t>
            </a:r>
            <a:endParaRPr kumimoji="0" lang="en-CA"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18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Grade One</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Pre-Survey</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Limited student responses. Only glue and tape were referenced.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1"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Post Survey</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Students were now able to give a wide variety of accurate responses such as pipe cleaners, string, ribbon, nails, glue, </a:t>
            </a:r>
            <a:r>
              <a:rPr kumimoji="0" lang="en-CA" sz="2000" b="0" i="0" u="none" strike="noStrike" cap="none" normalizeH="0" baseline="0" dirty="0" err="1" smtClean="0">
                <a:ln>
                  <a:noFill/>
                </a:ln>
                <a:solidFill>
                  <a:srgbClr val="C00000"/>
                </a:solidFill>
                <a:effectLst/>
                <a:latin typeface="Comic Sans MS" pitchFamily="66" charset="0"/>
                <a:ea typeface="Calibri" pitchFamily="34" charset="0"/>
                <a:cs typeface="Times New Roman" pitchFamily="18" charset="0"/>
              </a:rPr>
              <a:t>Legos</a:t>
            </a:r>
            <a:r>
              <a:rPr kumimoji="0" lang="en-CA"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 twist ties, hugs, needle and string, duct tape, wire and hot glue.</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Teacher Inquiry</a:t>
            </a:r>
            <a:endParaRPr lang="en-CA" b="1" dirty="0">
              <a:solidFill>
                <a:srgbClr val="C00000"/>
              </a:solidFill>
            </a:endParaRPr>
          </a:p>
        </p:txBody>
      </p:sp>
      <p:sp>
        <p:nvSpPr>
          <p:cNvPr id="4097" name="Rectangle 1"/>
          <p:cNvSpPr>
            <a:spLocks noChangeArrowheads="1"/>
          </p:cNvSpPr>
          <p:nvPr/>
        </p:nvSpPr>
        <p:spPr bwMode="auto">
          <a:xfrm>
            <a:off x="611560" y="1258888"/>
            <a:ext cx="7848872" cy="5016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We began this project with various levels of experience in and knowledge of teacher inquiry. We needed time to plan, read, discuss, share, prepare and reflect on our teaching and learning. Just like student learning, teacher learning needs many varied opportunities. As we worked through activities and design challenges we became more knowledgeable and confident in specific skills. These included the scientific method and the engineering design process, promoting questioning on many levels, observation skills, encouraging investigative </a:t>
            </a:r>
            <a:r>
              <a:rPr kumimoji="0" lang="en-US" sz="2000" b="0" i="0" u="none" strike="noStrike" cap="none" normalizeH="0" baseline="0" dirty="0" err="1" smtClean="0">
                <a:ln>
                  <a:noFill/>
                </a:ln>
                <a:solidFill>
                  <a:srgbClr val="C00000"/>
                </a:solidFill>
                <a:effectLst/>
                <a:latin typeface="Comic Sans MS" pitchFamily="66" charset="0"/>
                <a:ea typeface="Calibri" pitchFamily="34" charset="0"/>
                <a:cs typeface="Times New Roman" pitchFamily="18" charset="0"/>
              </a:rPr>
              <a:t>behaviour</a:t>
            </a:r>
            <a:r>
              <a:rPr kumimoji="0" lang="en-US"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 teaching/facilitating student collaboration and teamwork.</a:t>
            </a:r>
          </a:p>
          <a:p>
            <a:pPr marL="0" marR="0" lvl="0" indent="0" algn="l" defTabSz="914400" rtl="0" eaLnBrk="0" fontAlgn="base" latinLnBrk="0" hangingPunct="0">
              <a:lnSpc>
                <a:spcPct val="100000"/>
              </a:lnSpc>
              <a:spcBef>
                <a:spcPct val="0"/>
              </a:spcBef>
              <a:spcAft>
                <a:spcPct val="0"/>
              </a:spcAft>
              <a:buClrTx/>
              <a:buSzTx/>
              <a:buFontTx/>
              <a:buNone/>
              <a:tabLst/>
            </a:pPr>
            <a:endParaRPr lang="en-US" sz="2000" dirty="0" smtClean="0">
              <a:solidFill>
                <a:srgbClr val="C00000"/>
              </a:solidFill>
              <a:latin typeface="Comic Sans MS" pitchFamily="66"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Students need to learn science, engineering and math through many direct experiential opportunities that have a familiar routine structure. Students need to be supported and encouraged in a variety of ways by the teacher.</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Project Success</a:t>
            </a:r>
            <a:endParaRPr lang="en-CA" b="1" dirty="0">
              <a:solidFill>
                <a:srgbClr val="C00000"/>
              </a:solidFill>
            </a:endParaRPr>
          </a:p>
        </p:txBody>
      </p:sp>
      <p:sp>
        <p:nvSpPr>
          <p:cNvPr id="3073" name="Rectangle 1"/>
          <p:cNvSpPr>
            <a:spLocks noChangeArrowheads="1"/>
          </p:cNvSpPr>
          <p:nvPr/>
        </p:nvSpPr>
        <p:spPr bwMode="auto">
          <a:xfrm>
            <a:off x="971600" y="1647163"/>
            <a:ext cx="7416824"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Students are certainly making connections to the real world. Students are wondering about how things are made, how everyday objects might be improved and about science and engineering as future careers. We see and hear the students applying the “engineer’s attitude” in their daily lives.</a:t>
            </a:r>
          </a:p>
          <a:p>
            <a:pPr marL="0" marR="0" lvl="0" indent="457200" algn="l" defTabSz="914400" rtl="0" eaLnBrk="1" fontAlgn="base" latinLnBrk="0" hangingPunct="1">
              <a:lnSpc>
                <a:spcPct val="100000"/>
              </a:lnSpc>
              <a:spcBef>
                <a:spcPct val="0"/>
              </a:spcBef>
              <a:spcAft>
                <a:spcPct val="0"/>
              </a:spcAft>
              <a:buClrTx/>
              <a:buSzTx/>
              <a:buFontTx/>
              <a:buNone/>
              <a:tabLst/>
            </a:pPr>
            <a:endParaRPr lang="en-US" sz="2000" dirty="0" smtClean="0">
              <a:solidFill>
                <a:srgbClr val="C00000"/>
              </a:solidFill>
              <a:latin typeface="Comic Sans MS" pitchFamily="66" charset="0"/>
              <a:cs typeface="Times New Roman" pitchFamily="18" charset="0"/>
            </a:endParaRPr>
          </a:p>
          <a:p>
            <a:pPr marL="0" marR="0" lvl="0" indent="457200" algn="l" defTabSz="914400" rtl="0" eaLnBrk="1" fontAlgn="base" latinLnBrk="0" hangingPunct="1">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Engineering is an area in which all primary students can learn and succeed.</a:t>
            </a:r>
          </a:p>
          <a:p>
            <a:pPr marL="0" marR="0" lvl="0" indent="457200" algn="l" defTabSz="914400" rtl="0" eaLnBrk="0" fontAlgn="base" latinLnBrk="0" hangingPunct="0">
              <a:lnSpc>
                <a:spcPct val="100000"/>
              </a:lnSpc>
              <a:spcBef>
                <a:spcPct val="0"/>
              </a:spcBef>
              <a:spcAft>
                <a:spcPct val="0"/>
              </a:spcAft>
              <a:buClrTx/>
              <a:buSzTx/>
              <a:buFontTx/>
              <a:buNone/>
              <a:tabLst/>
            </a:pPr>
            <a:endParaRPr lang="en-US" sz="2000" dirty="0" smtClean="0">
              <a:solidFill>
                <a:srgbClr val="C00000"/>
              </a:solidFill>
              <a:latin typeface="Comic Sans MS" pitchFamily="66"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Engineering is motivating and engages all students regardless of their age and abilities.</a:t>
            </a: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Project Success</a:t>
            </a:r>
            <a:endParaRPr lang="en-CA" b="1" dirty="0">
              <a:solidFill>
                <a:srgbClr val="C00000"/>
              </a:solidFill>
            </a:endParaRPr>
          </a:p>
        </p:txBody>
      </p:sp>
      <p:sp>
        <p:nvSpPr>
          <p:cNvPr id="3073" name="Rectangle 1"/>
          <p:cNvSpPr>
            <a:spLocks noChangeArrowheads="1"/>
          </p:cNvSpPr>
          <p:nvPr/>
        </p:nvSpPr>
        <p:spPr bwMode="auto">
          <a:xfrm>
            <a:off x="755576" y="1681353"/>
            <a:ext cx="7776864" cy="464742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We implemented many different activities and challenges over several months that involved all students to “learn by doing together”. We facilitated engagement, exploration/engineering, explaining, elaboration and evaluation through a consistent structure. We supported all students to experience failure as an opportunity to embrace a new challenge. They learned about persistence, patience and </a:t>
            </a:r>
            <a:r>
              <a:rPr kumimoji="0" lang="en-US" sz="2800" b="0" i="0" u="sng"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never giving up</a:t>
            </a:r>
            <a:r>
              <a:rPr kumimoji="0" lang="en-US" sz="2000" b="0" i="0"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 We had lots of fun!</a:t>
            </a:r>
          </a:p>
          <a:p>
            <a:pPr marL="0" marR="0" lvl="0" indent="457200" algn="l" defTabSz="914400" rtl="0" eaLnBrk="0" fontAlgn="base" latinLnBrk="0" hangingPunct="0">
              <a:lnSpc>
                <a:spcPct val="100000"/>
              </a:lnSpc>
              <a:spcBef>
                <a:spcPct val="0"/>
              </a:spcBef>
              <a:spcAft>
                <a:spcPct val="0"/>
              </a:spcAft>
              <a:buClrTx/>
              <a:buSzTx/>
              <a:buFontTx/>
              <a:buNone/>
              <a:tabLst/>
            </a:pPr>
            <a:endParaRPr lang="en-US" sz="2000" dirty="0" smtClean="0">
              <a:solidFill>
                <a:srgbClr val="C00000"/>
              </a:solidFill>
              <a:latin typeface="Comic Sans MS" pitchFamily="66"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endParaRPr kumimoji="0" lang="en-CA"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800" b="0" i="1"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Learning by doing      </a:t>
            </a:r>
          </a:p>
          <a:p>
            <a:pPr marL="0" marR="0" lvl="0" indent="457200" algn="l" defTabSz="914400" rtl="0" eaLnBrk="0" fontAlgn="base" latinLnBrk="0" hangingPunct="0">
              <a:lnSpc>
                <a:spcPct val="100000"/>
              </a:lnSpc>
              <a:spcBef>
                <a:spcPct val="0"/>
              </a:spcBef>
              <a:spcAft>
                <a:spcPct val="0"/>
              </a:spcAft>
              <a:buClrTx/>
              <a:buSzTx/>
              <a:buFontTx/>
              <a:buNone/>
              <a:tabLst/>
            </a:pPr>
            <a:endParaRPr lang="en-US" sz="2000" i="1" dirty="0" smtClean="0">
              <a:solidFill>
                <a:srgbClr val="C00000"/>
              </a:solidFill>
              <a:latin typeface="Comic Sans MS" pitchFamily="66" charset="0"/>
              <a:ea typeface="Calibri" pitchFamily="34" charset="0"/>
              <a:cs typeface="Times New Roman" pitchFamily="18"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	 –very powerful!</a:t>
            </a:r>
            <a:endParaRPr kumimoji="0" lang="en-CA" sz="2000" b="0" i="1" u="none" strike="noStrike" cap="none" normalizeH="0" baseline="0" dirty="0" smtClean="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n-US" sz="2000" b="0" i="1" u="none" strike="noStrike" cap="none" normalizeH="0" baseline="0" dirty="0" smtClean="0">
                <a:ln>
                  <a:noFill/>
                </a:ln>
                <a:solidFill>
                  <a:srgbClr val="C00000"/>
                </a:solidFill>
                <a:effectLst/>
                <a:latin typeface="Comic Sans MS" pitchFamily="66" charset="0"/>
                <a:ea typeface="Calibri" pitchFamily="34" charset="0"/>
                <a:cs typeface="Times New Roman" pitchFamily="18" charset="0"/>
              </a:rPr>
              <a:t>		 - so much fun!</a:t>
            </a:r>
            <a:endParaRPr kumimoji="0" lang="en-US" sz="2000" b="0" i="1"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5832648" cy="5040560"/>
          </a:xfrm>
        </p:spPr>
        <p:txBody>
          <a:bodyPr>
            <a:normAutofit/>
          </a:bodyPr>
          <a:lstStyle/>
          <a:p>
            <a:pPr>
              <a:spcBef>
                <a:spcPts val="0"/>
              </a:spcBef>
            </a:pPr>
            <a:endParaRPr lang="en-CA" sz="2400" dirty="0" smtClean="0">
              <a:solidFill>
                <a:srgbClr val="FF0000"/>
              </a:solidFill>
              <a:latin typeface="Comic Sans MS" pitchFamily="66" charset="0"/>
            </a:endParaRPr>
          </a:p>
          <a:p>
            <a:pPr>
              <a:spcBef>
                <a:spcPts val="0"/>
              </a:spcBef>
            </a:pPr>
            <a:endParaRPr lang="en-CA" sz="2400" dirty="0" smtClean="0">
              <a:solidFill>
                <a:srgbClr val="FF0000"/>
              </a:solidFill>
              <a:latin typeface="Comic Sans MS" pitchFamily="66" charset="0"/>
            </a:endParaRPr>
          </a:p>
          <a:p>
            <a:pPr>
              <a:buFont typeface="Wingdings" pitchFamily="2" charset="2"/>
              <a:buChar char="§"/>
            </a:pPr>
            <a:r>
              <a:rPr lang="en-US" sz="2400" dirty="0" smtClean="0">
                <a:solidFill>
                  <a:srgbClr val="C00000"/>
                </a:solidFill>
                <a:latin typeface="Comic Sans MS" pitchFamily="66" charset="0"/>
              </a:rPr>
              <a:t>All teachers will continue to use inquiry based teaching and learning, the Engineering Design Process and quality children’s literature within their classrooms. </a:t>
            </a:r>
          </a:p>
          <a:p>
            <a:pPr>
              <a:buFont typeface="Wingdings" pitchFamily="2" charset="2"/>
              <a:buChar char="§"/>
            </a:pPr>
            <a:endParaRPr lang="en-US" sz="2400" dirty="0" smtClean="0">
              <a:solidFill>
                <a:srgbClr val="C00000"/>
              </a:solidFill>
              <a:latin typeface="Comic Sans MS" pitchFamily="66" charset="0"/>
            </a:endParaRPr>
          </a:p>
          <a:p>
            <a:pPr>
              <a:buFont typeface="Wingdings" pitchFamily="2" charset="2"/>
              <a:buChar char="§"/>
            </a:pPr>
            <a:r>
              <a:rPr lang="en-US" sz="2400" dirty="0" smtClean="0">
                <a:solidFill>
                  <a:srgbClr val="C00000"/>
                </a:solidFill>
                <a:latin typeface="Comic Sans MS" pitchFamily="66" charset="0"/>
              </a:rPr>
              <a:t>Two teachers have submitted a STEM proposal for 2016- 2017.</a:t>
            </a: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Future Plans</a:t>
            </a:r>
            <a:endParaRPr lang="en-CA" b="1"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340768"/>
            <a:ext cx="6912768" cy="5040560"/>
          </a:xfrm>
        </p:spPr>
        <p:txBody>
          <a:bodyPr>
            <a:normAutofit/>
          </a:bodyPr>
          <a:lstStyle/>
          <a:p>
            <a:pPr>
              <a:spcBef>
                <a:spcPts val="0"/>
              </a:spcBef>
            </a:pPr>
            <a:endParaRPr lang="en-CA" sz="2400" dirty="0" smtClean="0">
              <a:solidFill>
                <a:srgbClr val="FF0000"/>
              </a:solidFill>
              <a:latin typeface="Comic Sans MS" pitchFamily="66" charset="0"/>
            </a:endParaRPr>
          </a:p>
          <a:p>
            <a:pPr marL="0" indent="0">
              <a:buNone/>
            </a:pPr>
            <a:r>
              <a:rPr lang="en-US" sz="2100" b="1" i="1" dirty="0" smtClean="0">
                <a:solidFill>
                  <a:srgbClr val="C00000"/>
                </a:solidFill>
                <a:latin typeface="Comic Sans MS" pitchFamily="66" charset="0"/>
              </a:rPr>
              <a:t>Special thanks to :</a:t>
            </a:r>
          </a:p>
          <a:p>
            <a:pPr>
              <a:buFont typeface="Wingdings" pitchFamily="2" charset="2"/>
              <a:buChar char="§"/>
            </a:pPr>
            <a:r>
              <a:rPr lang="en-US" sz="2100" dirty="0" smtClean="0">
                <a:solidFill>
                  <a:srgbClr val="C00000"/>
                </a:solidFill>
                <a:latin typeface="Comic Sans MS" pitchFamily="66" charset="0"/>
              </a:rPr>
              <a:t>Thomas Walsh</a:t>
            </a:r>
          </a:p>
          <a:p>
            <a:pPr>
              <a:buFont typeface="Wingdings" pitchFamily="2" charset="2"/>
              <a:buChar char="§"/>
            </a:pPr>
            <a:r>
              <a:rPr lang="en-US" sz="2100" dirty="0" smtClean="0">
                <a:solidFill>
                  <a:srgbClr val="C00000"/>
                </a:solidFill>
                <a:latin typeface="Comic Sans MS" pitchFamily="66" charset="0"/>
              </a:rPr>
              <a:t>Professor Karen </a:t>
            </a:r>
            <a:r>
              <a:rPr lang="en-US" sz="2100" dirty="0" err="1" smtClean="0">
                <a:solidFill>
                  <a:srgbClr val="C00000"/>
                </a:solidFill>
                <a:latin typeface="Comic Sans MS" pitchFamily="66" charset="0"/>
              </a:rPr>
              <a:t>Goodnough</a:t>
            </a:r>
            <a:r>
              <a:rPr lang="en-US" sz="2100" dirty="0" smtClean="0">
                <a:solidFill>
                  <a:srgbClr val="C00000"/>
                </a:solidFill>
                <a:latin typeface="Comic Sans MS" pitchFamily="66" charset="0"/>
              </a:rPr>
              <a:t>, </a:t>
            </a:r>
            <a:r>
              <a:rPr lang="en-US" sz="2100" dirty="0" err="1" smtClean="0">
                <a:solidFill>
                  <a:srgbClr val="C00000"/>
                </a:solidFill>
                <a:latin typeface="Comic Sans MS" pitchFamily="66" charset="0"/>
              </a:rPr>
              <a:t>Ph.D</a:t>
            </a:r>
            <a:endParaRPr lang="en-US" sz="2100" dirty="0" smtClean="0">
              <a:solidFill>
                <a:srgbClr val="C00000"/>
              </a:solidFill>
              <a:latin typeface="Comic Sans MS" pitchFamily="66" charset="0"/>
            </a:endParaRPr>
          </a:p>
          <a:p>
            <a:pPr>
              <a:buFont typeface="Wingdings" pitchFamily="2" charset="2"/>
              <a:buChar char="§"/>
            </a:pPr>
            <a:r>
              <a:rPr lang="en-US" sz="2100" dirty="0" smtClean="0">
                <a:solidFill>
                  <a:srgbClr val="C00000"/>
                </a:solidFill>
                <a:latin typeface="Comic Sans MS" pitchFamily="66" charset="0"/>
              </a:rPr>
              <a:t>Craig Adams</a:t>
            </a:r>
          </a:p>
          <a:p>
            <a:pPr>
              <a:buFont typeface="Wingdings" pitchFamily="2" charset="2"/>
              <a:buChar char="§"/>
            </a:pPr>
            <a:r>
              <a:rPr lang="en-US" sz="2100" dirty="0" smtClean="0">
                <a:solidFill>
                  <a:srgbClr val="C00000"/>
                </a:solidFill>
                <a:latin typeface="Comic Sans MS" pitchFamily="66" charset="0"/>
              </a:rPr>
              <a:t>Memorial University of Newfoundland</a:t>
            </a:r>
          </a:p>
          <a:p>
            <a:pPr>
              <a:buFont typeface="Wingdings" pitchFamily="2" charset="2"/>
              <a:buChar char="§"/>
            </a:pPr>
            <a:r>
              <a:rPr lang="en-US" sz="2100" dirty="0" smtClean="0">
                <a:solidFill>
                  <a:srgbClr val="C00000"/>
                </a:solidFill>
                <a:latin typeface="Comic Sans MS" pitchFamily="66" charset="0"/>
              </a:rPr>
              <a:t>Hibernia Management and Development Company Ltd. (HMDC)</a:t>
            </a:r>
          </a:p>
          <a:p>
            <a:pPr>
              <a:buFont typeface="Wingdings" pitchFamily="2" charset="2"/>
              <a:buChar char="§"/>
            </a:pPr>
            <a:r>
              <a:rPr lang="en-US" sz="2100" dirty="0" smtClean="0">
                <a:solidFill>
                  <a:srgbClr val="C00000"/>
                </a:solidFill>
                <a:latin typeface="Comic Sans MS" pitchFamily="66" charset="0"/>
              </a:rPr>
              <a:t>Farmer Bob</a:t>
            </a:r>
          </a:p>
          <a:p>
            <a:pPr>
              <a:buFont typeface="Wingdings" pitchFamily="2" charset="2"/>
              <a:buChar char="§"/>
            </a:pPr>
            <a:r>
              <a:rPr lang="en-US" sz="2100" dirty="0" smtClean="0">
                <a:solidFill>
                  <a:srgbClr val="C00000"/>
                </a:solidFill>
                <a:latin typeface="Comic Sans MS" pitchFamily="66" charset="0"/>
              </a:rPr>
              <a:t>St. Matthew’s School – Administration and Staff</a:t>
            </a:r>
          </a:p>
          <a:p>
            <a:pPr>
              <a:buFont typeface="Wingdings" pitchFamily="2" charset="2"/>
              <a:buChar char="§"/>
            </a:pPr>
            <a:r>
              <a:rPr lang="en-US" sz="2100" dirty="0" smtClean="0">
                <a:solidFill>
                  <a:srgbClr val="C00000"/>
                </a:solidFill>
                <a:latin typeface="Comic Sans MS" pitchFamily="66" charset="0"/>
              </a:rPr>
              <a:t>Our students and their families</a:t>
            </a:r>
          </a:p>
          <a:p>
            <a:pPr>
              <a:buFont typeface="Wingdings" pitchFamily="2" charset="2"/>
              <a:buChar char="§"/>
            </a:pPr>
            <a:r>
              <a:rPr lang="en-US" sz="2100" dirty="0" smtClean="0">
                <a:solidFill>
                  <a:srgbClr val="C00000"/>
                </a:solidFill>
                <a:latin typeface="Comic Sans MS" pitchFamily="66" charset="0"/>
              </a:rPr>
              <a:t>Ourselves</a:t>
            </a:r>
          </a:p>
          <a:p>
            <a:pPr>
              <a:spcBef>
                <a:spcPts val="0"/>
              </a:spcBef>
            </a:pPr>
            <a:endParaRPr lang="en-CA" sz="2400" dirty="0" smtClean="0">
              <a:solidFill>
                <a:srgbClr val="FF0000"/>
              </a:solidFill>
              <a:latin typeface="Comic Sans MS" pitchFamily="66" charset="0"/>
            </a:endParaRPr>
          </a:p>
          <a:p>
            <a:pPr>
              <a:buNone/>
            </a:pPr>
            <a:endParaRPr lang="en-CA" dirty="0"/>
          </a:p>
        </p:txBody>
      </p:sp>
      <p:sp>
        <p:nvSpPr>
          <p:cNvPr id="4" name="Title 1"/>
          <p:cNvSpPr>
            <a:spLocks noGrp="1"/>
          </p:cNvSpPr>
          <p:nvPr>
            <p:ph type="title"/>
          </p:nvPr>
        </p:nvSpPr>
        <p:spPr/>
        <p:txBody>
          <a:bodyPr/>
          <a:lstStyle/>
          <a:p>
            <a:r>
              <a:rPr lang="en-US" b="1" dirty="0" smtClean="0">
                <a:solidFill>
                  <a:srgbClr val="C00000"/>
                </a:solidFill>
              </a:rPr>
              <a:t>References and Credits</a:t>
            </a:r>
            <a:endParaRPr lang="en-CA" b="1" dirty="0">
              <a:solidFill>
                <a:srgbClr val="C00000"/>
              </a:solidFill>
            </a:endParaRPr>
          </a:p>
        </p:txBody>
      </p:sp>
      <p:pic>
        <p:nvPicPr>
          <p:cNvPr id="5" name="Picture 2" descr="http://www.stmatthewsschool.ca/wp-content/themes/twentyten/images/logo.png"/>
          <p:cNvPicPr>
            <a:picLocks noChangeAspect="1" noChangeArrowheads="1"/>
          </p:cNvPicPr>
          <p:nvPr/>
        </p:nvPicPr>
        <p:blipFill>
          <a:blip r:embed="rId2" cstate="print"/>
          <a:srcRect/>
          <a:stretch>
            <a:fillRect/>
          </a:stretch>
        </p:blipFill>
        <p:spPr bwMode="auto">
          <a:xfrm>
            <a:off x="7596336" y="476672"/>
            <a:ext cx="1226426" cy="1103784"/>
          </a:xfrm>
          <a:prstGeom prst="rect">
            <a:avLst/>
          </a:prstGeom>
          <a:noFill/>
        </p:spPr>
      </p:pic>
      <p:pic>
        <p:nvPicPr>
          <p:cNvPr id="6" name="Picture 2" descr="Memorial University"/>
          <p:cNvPicPr>
            <a:picLocks noChangeAspect="1" noChangeArrowheads="1"/>
          </p:cNvPicPr>
          <p:nvPr/>
        </p:nvPicPr>
        <p:blipFill>
          <a:blip r:embed="rId3" cstate="print"/>
          <a:srcRect/>
          <a:stretch>
            <a:fillRect/>
          </a:stretch>
        </p:blipFill>
        <p:spPr bwMode="auto">
          <a:xfrm>
            <a:off x="7044074" y="1556792"/>
            <a:ext cx="1766551" cy="995908"/>
          </a:xfrm>
          <a:prstGeom prst="rect">
            <a:avLst/>
          </a:prstGeom>
          <a:noFill/>
        </p:spPr>
      </p:pic>
      <p:pic>
        <p:nvPicPr>
          <p:cNvPr id="7" name="Picture 6" descr="hibernia.png"/>
          <p:cNvPicPr>
            <a:picLocks noChangeAspect="1"/>
          </p:cNvPicPr>
          <p:nvPr/>
        </p:nvPicPr>
        <p:blipFill>
          <a:blip r:embed="rId4" cstate="print"/>
          <a:stretch>
            <a:fillRect/>
          </a:stretch>
        </p:blipFill>
        <p:spPr>
          <a:xfrm>
            <a:off x="6444208" y="2636912"/>
            <a:ext cx="2495550" cy="428625"/>
          </a:xfrm>
          <a:prstGeom prst="rect">
            <a:avLst/>
          </a:prstGeom>
        </p:spPr>
      </p:pic>
      <p:pic>
        <p:nvPicPr>
          <p:cNvPr id="8" name="Picture 4" descr="STEM">
            <a:hlinkClick r:id="rId5"/>
          </p:cNvPr>
          <p:cNvPicPr>
            <a:picLocks noChangeAspect="1" noChangeArrowheads="1"/>
          </p:cNvPicPr>
          <p:nvPr/>
        </p:nvPicPr>
        <p:blipFill>
          <a:blip r:embed="rId6" cstate="print"/>
          <a:srcRect/>
          <a:stretch>
            <a:fillRect/>
          </a:stretch>
        </p:blipFill>
        <p:spPr bwMode="auto">
          <a:xfrm>
            <a:off x="7020272" y="3429000"/>
            <a:ext cx="1933575" cy="885825"/>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628800"/>
            <a:ext cx="8229600" cy="4637112"/>
          </a:xfrm>
        </p:spPr>
        <p:txBody>
          <a:bodyPr>
            <a:normAutofit/>
          </a:bodyPr>
          <a:lstStyle/>
          <a:p>
            <a:r>
              <a:rPr lang="en-US" sz="2000" dirty="0" smtClean="0">
                <a:solidFill>
                  <a:srgbClr val="C00000"/>
                </a:solidFill>
                <a:latin typeface="Comic Sans MS" pitchFamily="66" charset="0"/>
              </a:rPr>
              <a:t>Using the 5E Cycle strategy of scientific inquiry, teachers and students will investigate the properties of geometric shapes and solids and their connections to structures in their world.</a:t>
            </a:r>
          </a:p>
          <a:p>
            <a:pPr>
              <a:buNone/>
            </a:pPr>
            <a:endParaRPr lang="en-US" sz="2000" dirty="0" smtClean="0">
              <a:solidFill>
                <a:srgbClr val="C00000"/>
              </a:solidFill>
              <a:latin typeface="Comic Sans MS" pitchFamily="66" charset="0"/>
            </a:endParaRPr>
          </a:p>
          <a:p>
            <a:r>
              <a:rPr lang="en-US" sz="2000" dirty="0" smtClean="0">
                <a:solidFill>
                  <a:srgbClr val="C00000"/>
                </a:solidFill>
                <a:latin typeface="Comic Sans MS" pitchFamily="66" charset="0"/>
              </a:rPr>
              <a:t>Students will be involved in inquiry-based activities as they explore the properties of geometric shapes and solids. They will design, build, and test structures. Students will also explore trade books to support their investigations of how shapes and solids are used in various structures in their environment. Students will gain an increased understanding into both human build and natural structures in their world.</a:t>
            </a:r>
          </a:p>
          <a:p>
            <a:endParaRPr lang="en-CA" dirty="0"/>
          </a:p>
        </p:txBody>
      </p:sp>
      <p:sp>
        <p:nvSpPr>
          <p:cNvPr id="4" name="Title 1"/>
          <p:cNvSpPr>
            <a:spLocks noGrp="1"/>
          </p:cNvSpPr>
          <p:nvPr>
            <p:ph type="title"/>
          </p:nvPr>
        </p:nvSpPr>
        <p:spPr/>
        <p:txBody>
          <a:bodyPr/>
          <a:lstStyle/>
          <a:p>
            <a:r>
              <a:rPr lang="en-US" b="1" dirty="0" smtClean="0">
                <a:solidFill>
                  <a:srgbClr val="C00000"/>
                </a:solidFill>
              </a:rPr>
              <a:t>Project Focus and Rationale</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556792"/>
            <a:ext cx="8229600" cy="4464496"/>
          </a:xfrm>
        </p:spPr>
        <p:txBody>
          <a:bodyPr>
            <a:normAutofit fontScale="92500" lnSpcReduction="10000"/>
          </a:bodyPr>
          <a:lstStyle/>
          <a:p>
            <a:pPr algn="ctr">
              <a:buNone/>
            </a:pPr>
            <a:r>
              <a:rPr lang="en-US" sz="2600" u="sng" dirty="0" smtClean="0">
                <a:solidFill>
                  <a:srgbClr val="C00000"/>
                </a:solidFill>
                <a:latin typeface="Comic Sans MS" pitchFamily="66" charset="0"/>
              </a:rPr>
              <a:t>Our Teacher Research Question :</a:t>
            </a:r>
          </a:p>
          <a:p>
            <a:endParaRPr lang="en-US" sz="2600" b="1" i="1" dirty="0" smtClean="0">
              <a:solidFill>
                <a:srgbClr val="C00000"/>
              </a:solidFill>
              <a:latin typeface="Comic Sans MS" pitchFamily="66" charset="0"/>
            </a:endParaRPr>
          </a:p>
          <a:p>
            <a:r>
              <a:rPr lang="en-US" sz="2600" b="1" i="1" dirty="0" smtClean="0">
                <a:solidFill>
                  <a:srgbClr val="C00000"/>
                </a:solidFill>
                <a:latin typeface="Comic Sans MS" pitchFamily="66" charset="0"/>
              </a:rPr>
              <a:t>How do I teach primary students to think and learn like engineers?</a:t>
            </a:r>
          </a:p>
          <a:p>
            <a:pPr>
              <a:buFont typeface="Wingdings" pitchFamily="2" charset="2"/>
              <a:buChar char="§"/>
            </a:pPr>
            <a:endParaRPr lang="en-US" sz="2600" dirty="0" smtClean="0">
              <a:solidFill>
                <a:srgbClr val="C00000"/>
              </a:solidFill>
              <a:latin typeface="Comic Sans MS" pitchFamily="66" charset="0"/>
            </a:endParaRPr>
          </a:p>
          <a:p>
            <a:pPr>
              <a:buFont typeface="Wingdings" pitchFamily="2" charset="2"/>
              <a:buChar char="§"/>
            </a:pPr>
            <a:endParaRPr lang="en-US" sz="2600" dirty="0" smtClean="0">
              <a:solidFill>
                <a:srgbClr val="C00000"/>
              </a:solidFill>
              <a:latin typeface="Comic Sans MS" pitchFamily="66" charset="0"/>
            </a:endParaRPr>
          </a:p>
          <a:p>
            <a:r>
              <a:rPr lang="en-US" sz="2600" u="sng" dirty="0" smtClean="0">
                <a:solidFill>
                  <a:srgbClr val="C00000"/>
                </a:solidFill>
                <a:latin typeface="Comic Sans MS" pitchFamily="66" charset="0"/>
              </a:rPr>
              <a:t>Other Considerations:</a:t>
            </a:r>
          </a:p>
          <a:p>
            <a:endParaRPr lang="en-US" sz="2600" dirty="0" smtClean="0">
              <a:solidFill>
                <a:srgbClr val="C00000"/>
              </a:solidFill>
              <a:latin typeface="Comic Sans MS" pitchFamily="66" charset="0"/>
            </a:endParaRPr>
          </a:p>
          <a:p>
            <a:pPr lvl="0"/>
            <a:r>
              <a:rPr lang="en-US" sz="2600" dirty="0" smtClean="0">
                <a:solidFill>
                  <a:srgbClr val="C00000"/>
                </a:solidFill>
                <a:sym typeface="Wingdings"/>
              </a:rPr>
              <a:t></a:t>
            </a:r>
            <a:r>
              <a:rPr lang="en-US" sz="2600" dirty="0" smtClean="0">
                <a:solidFill>
                  <a:srgbClr val="C00000"/>
                </a:solidFill>
              </a:rPr>
              <a:t> What is the 5E Cycle?</a:t>
            </a:r>
            <a:br>
              <a:rPr lang="en-US" sz="2600" dirty="0" smtClean="0">
                <a:solidFill>
                  <a:srgbClr val="C00000"/>
                </a:solidFill>
              </a:rPr>
            </a:br>
            <a:r>
              <a:rPr lang="en-US" sz="2600" dirty="0" smtClean="0">
                <a:solidFill>
                  <a:srgbClr val="C00000"/>
                </a:solidFill>
                <a:sym typeface="Wingdings"/>
              </a:rPr>
              <a:t></a:t>
            </a:r>
            <a:r>
              <a:rPr lang="en-US" sz="2600" dirty="0" smtClean="0">
                <a:solidFill>
                  <a:srgbClr val="C00000"/>
                </a:solidFill>
              </a:rPr>
              <a:t> What is engineering technology?</a:t>
            </a:r>
            <a:br>
              <a:rPr lang="en-US" sz="2600" dirty="0" smtClean="0">
                <a:solidFill>
                  <a:srgbClr val="C00000"/>
                </a:solidFill>
              </a:rPr>
            </a:br>
            <a:r>
              <a:rPr lang="en-US" sz="2600" dirty="0" smtClean="0">
                <a:solidFill>
                  <a:srgbClr val="C00000"/>
                </a:solidFill>
                <a:sym typeface="Wingdings"/>
              </a:rPr>
              <a:t></a:t>
            </a:r>
            <a:r>
              <a:rPr lang="en-US" sz="2600" dirty="0" smtClean="0">
                <a:solidFill>
                  <a:srgbClr val="C00000"/>
                </a:solidFill>
              </a:rPr>
              <a:t> What is the EDP – Engineering Design Process?</a:t>
            </a:r>
          </a:p>
          <a:p>
            <a:pPr>
              <a:buFont typeface="Wingdings" pitchFamily="2" charset="2"/>
              <a:buChar char="§"/>
            </a:pPr>
            <a:endParaRPr lang="en-US" sz="2000" dirty="0" smtClean="0">
              <a:solidFill>
                <a:srgbClr val="FF0000"/>
              </a:solidFill>
              <a:latin typeface="Comic Sans MS" pitchFamily="66" charset="0"/>
            </a:endParaRPr>
          </a:p>
          <a:p>
            <a:endParaRPr lang="en-CA" dirty="0"/>
          </a:p>
        </p:txBody>
      </p:sp>
      <p:sp>
        <p:nvSpPr>
          <p:cNvPr id="4" name="Title 1"/>
          <p:cNvSpPr>
            <a:spLocks noGrp="1"/>
          </p:cNvSpPr>
          <p:nvPr>
            <p:ph type="title"/>
          </p:nvPr>
        </p:nvSpPr>
        <p:spPr/>
        <p:txBody>
          <a:bodyPr/>
          <a:lstStyle/>
          <a:p>
            <a:r>
              <a:rPr lang="en-US" b="1" dirty="0" smtClean="0">
                <a:solidFill>
                  <a:srgbClr val="C00000"/>
                </a:solidFill>
              </a:rPr>
              <a:t>Research Questions</a:t>
            </a:r>
            <a:endParaRPr lang="en-CA" dirty="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3040</TotalTime>
  <Words>4442</Words>
  <Application>Microsoft Macintosh PowerPoint</Application>
  <PresentationFormat>On-screen Show (4:3)</PresentationFormat>
  <Paragraphs>681</Paragraphs>
  <Slides>77</Slides>
  <Notes>5</Notes>
  <HiddenSlides>0</HiddenSlides>
  <MMClips>0</MMClips>
  <ScaleCrop>false</ScaleCrop>
  <HeadingPairs>
    <vt:vector size="4" baseType="variant">
      <vt:variant>
        <vt:lpstr>Theme</vt:lpstr>
      </vt:variant>
      <vt:variant>
        <vt:i4>1</vt:i4>
      </vt:variant>
      <vt:variant>
        <vt:lpstr>Slide Titles</vt:lpstr>
      </vt:variant>
      <vt:variant>
        <vt:i4>77</vt:i4>
      </vt:variant>
    </vt:vector>
  </HeadingPairs>
  <TitlesOfParts>
    <vt:vector size="78" baseType="lpstr">
      <vt:lpstr>Office Theme</vt:lpstr>
      <vt:lpstr>“Shapes of Strength”</vt:lpstr>
      <vt:lpstr>Mrs. Danielle Bishop</vt:lpstr>
      <vt:lpstr>Ms. Nancy Ryan</vt:lpstr>
      <vt:lpstr>Ms. Valerie Hodder</vt:lpstr>
      <vt:lpstr>Mde. Marlene Audeau - Joyce</vt:lpstr>
      <vt:lpstr>Ms. Ashley Vincent</vt:lpstr>
      <vt:lpstr>Project Background</vt:lpstr>
      <vt:lpstr>Project Focus and Rationale</vt:lpstr>
      <vt:lpstr>Research Questions</vt:lpstr>
      <vt:lpstr>Research Questions</vt:lpstr>
      <vt:lpstr>Ethical Considerations</vt:lpstr>
      <vt:lpstr>Planning</vt:lpstr>
      <vt:lpstr>Planning</vt:lpstr>
      <vt:lpstr>5 E Cycle</vt:lpstr>
      <vt:lpstr>5 E Cycle - Engage</vt:lpstr>
      <vt:lpstr>5 E Cycle - Explore</vt:lpstr>
      <vt:lpstr>5 E Cycle - Explain</vt:lpstr>
      <vt:lpstr>5 E Cycle - Elaborate</vt:lpstr>
      <vt:lpstr>5 E Cycle - Evaluate</vt:lpstr>
      <vt:lpstr>The EDP – 5E</vt:lpstr>
      <vt:lpstr>The EDP – 5E – Engineer</vt:lpstr>
      <vt:lpstr>Engineering Design Process (EDP)</vt:lpstr>
      <vt:lpstr>Engineering Design Process (EDP)</vt:lpstr>
      <vt:lpstr>Children’s Literature</vt:lpstr>
      <vt:lpstr>Children’s Literature</vt:lpstr>
      <vt:lpstr>Children’s Literature</vt:lpstr>
      <vt:lpstr>Children’s Literature</vt:lpstr>
      <vt:lpstr>Children’s Literature</vt:lpstr>
      <vt:lpstr>Implementation</vt:lpstr>
      <vt:lpstr>Implementation</vt:lpstr>
      <vt:lpstr>I Wonder????</vt:lpstr>
      <vt:lpstr>I Wonder????</vt:lpstr>
      <vt:lpstr>I Wonder????</vt:lpstr>
      <vt:lpstr>I Wonder????</vt:lpstr>
      <vt:lpstr>       I Wonder????</vt:lpstr>
      <vt:lpstr>I Wonder????</vt:lpstr>
      <vt:lpstr>I Wonder????</vt:lpstr>
      <vt:lpstr>I Wonder????</vt:lpstr>
      <vt:lpstr> Engineering Design Challenges </vt:lpstr>
      <vt:lpstr>Engineering Design Challenges </vt:lpstr>
      <vt:lpstr>Engineering Design Challenges</vt:lpstr>
      <vt:lpstr>Engineering Design Challenges</vt:lpstr>
      <vt:lpstr>Engineering Design Challenges</vt:lpstr>
      <vt:lpstr>Engineering Design Challenges</vt:lpstr>
      <vt:lpstr>Engineering Design Challenges</vt:lpstr>
      <vt:lpstr>Data Collection and Analysis </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Results</vt:lpstr>
      <vt:lpstr>Teacher Inquiry</vt:lpstr>
      <vt:lpstr>Project Success</vt:lpstr>
      <vt:lpstr>Project Success</vt:lpstr>
      <vt:lpstr>Future Plans</vt:lpstr>
      <vt:lpstr>References and Credits</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dc:creator>
  <cp:lastModifiedBy>Craig Adams</cp:lastModifiedBy>
  <cp:revision>143</cp:revision>
  <dcterms:created xsi:type="dcterms:W3CDTF">2016-05-25T23:58:41Z</dcterms:created>
  <dcterms:modified xsi:type="dcterms:W3CDTF">2016-08-31T15:57:11Z</dcterms:modified>
</cp:coreProperties>
</file>